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7"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Lst>
  <p:sldSz cy="5143500" cx="9144000"/>
  <p:notesSz cx="6858000" cy="9144000"/>
  <p:embeddedFontLst>
    <p:embeddedFont>
      <p:font typeface="Arvo"/>
      <p:regular r:id="rId60"/>
      <p:bold r:id="rId61"/>
      <p:italic r:id="rId62"/>
      <p:boldItalic r:id="rId63"/>
    </p:embeddedFont>
    <p:embeddedFont>
      <p:font typeface="Roboto Condensed"/>
      <p:regular r:id="rId64"/>
      <p:bold r:id="rId65"/>
      <p:italic r:id="rId66"/>
      <p:boldItalic r:id="rId67"/>
    </p:embeddedFont>
    <p:embeddedFont>
      <p:font typeface="Roboto Condensed Light"/>
      <p:regular r:id="rId68"/>
      <p:bold r:id="rId69"/>
      <p:italic r:id="rId70"/>
      <p:boldItalic r:id="rId7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72CDEFE-138B-404A-9E35-AD95006B4F97}">
  <a:tblStyle styleId="{872CDEFE-138B-404A-9E35-AD95006B4F97}" styleName="Table_0">
    <a:wholeTbl>
      <a:tcTxStyle b="off" i="off">
        <a:font>
          <a:latin typeface="Arial"/>
          <a:ea typeface="Arial"/>
          <a:cs typeface="Arial"/>
        </a:font>
        <a:srgbClr val="000000"/>
      </a:tcTxStyle>
      <a:tcStyle>
        <a:tcBdr>
          <a:left>
            <a:ln cap="flat" cmpd="sng" w="12700">
              <a:solidFill>
                <a:srgbClr val="FFFFFF"/>
              </a:solidFill>
              <a:prstDash val="solid"/>
              <a:round/>
              <a:headEnd len="sm" w="sm" type="none"/>
              <a:tailEnd len="sm" w="sm" type="none"/>
            </a:ln>
          </a:left>
          <a:right>
            <a:ln cap="flat" cmpd="sng" w="12700">
              <a:solidFill>
                <a:srgbClr val="FFFFFF"/>
              </a:solidFill>
              <a:prstDash val="solid"/>
              <a:round/>
              <a:headEnd len="sm" w="sm" type="none"/>
              <a:tailEnd len="sm" w="sm" type="none"/>
            </a:ln>
          </a:right>
          <a:top>
            <a:ln cap="flat" cmpd="sng" w="12700">
              <a:solidFill>
                <a:srgbClr val="FFFFFF"/>
              </a:solidFill>
              <a:prstDash val="solid"/>
              <a:round/>
              <a:headEnd len="sm" w="sm" type="none"/>
              <a:tailEnd len="sm" w="sm" type="none"/>
            </a:ln>
          </a:top>
          <a:bottom>
            <a:ln cap="flat" cmpd="sng" w="12700">
              <a:solidFill>
                <a:srgbClr val="FFFFFF"/>
              </a:solidFill>
              <a:prstDash val="solid"/>
              <a:round/>
              <a:headEnd len="sm" w="sm" type="none"/>
              <a:tailEnd len="sm" w="sm" type="none"/>
            </a:ln>
          </a:bottom>
          <a:insideH>
            <a:ln cap="flat" cmpd="sng" w="12700">
              <a:solidFill>
                <a:srgbClr val="FFFFFF"/>
              </a:solidFill>
              <a:prstDash val="solid"/>
              <a:round/>
              <a:headEnd len="sm" w="sm" type="none"/>
              <a:tailEnd len="sm" w="sm" type="none"/>
            </a:ln>
          </a:insideH>
          <a:insideV>
            <a:ln cap="flat" cmpd="sng" w="12700">
              <a:solidFill>
                <a:srgbClr val="FFFFFF"/>
              </a:solidFill>
              <a:prstDash val="solid"/>
              <a:round/>
              <a:headEnd len="sm" w="sm" type="none"/>
              <a:tailEnd len="sm" w="sm" type="none"/>
            </a:ln>
          </a:insideV>
        </a:tcBdr>
        <a:fill>
          <a:solidFill>
            <a:srgbClr val="E8ECF4"/>
          </a:solidFill>
        </a:fill>
      </a:tcStyle>
    </a:wholeTbl>
    <a:band1H>
      <a:tcTxStyle b="off" i="off"/>
      <a:tcStyle>
        <a:fill>
          <a:solidFill>
            <a:srgbClr val="CFD7E7"/>
          </a:solidFill>
        </a:fill>
      </a:tcStyle>
    </a:band1H>
    <a:band2H>
      <a:tcTxStyle b="off" i="off"/>
    </a:band2H>
    <a:band1V>
      <a:tcTxStyle b="off" i="off"/>
      <a:tcStyle>
        <a:fill>
          <a:solidFill>
            <a:srgbClr val="CFD7E7"/>
          </a:solidFill>
        </a:fill>
      </a:tcStyle>
    </a:band1V>
    <a:band2V>
      <a:tcTxStyle b="off" i="off"/>
    </a:band2V>
    <a:lastCol>
      <a:tcTxStyle b="on" i="off">
        <a:font>
          <a:latin typeface="Arial"/>
          <a:ea typeface="Arial"/>
          <a:cs typeface="Arial"/>
        </a:font>
        <a:srgbClr val="FFFFFF"/>
      </a:tcTxStyle>
      <a:tcStyle>
        <a:fill>
          <a:solidFill>
            <a:srgbClr val="4F81BD"/>
          </a:solidFill>
        </a:fill>
      </a:tcStyle>
    </a:lastCol>
    <a:firstCol>
      <a:tcTxStyle b="on" i="off">
        <a:font>
          <a:latin typeface="Arial"/>
          <a:ea typeface="Arial"/>
          <a:cs typeface="Arial"/>
        </a:font>
        <a:srgbClr val="FFFFFF"/>
      </a:tcTxStyle>
      <a:tcStyle>
        <a:fill>
          <a:solidFill>
            <a:srgbClr val="4F81BD"/>
          </a:solidFill>
        </a:fill>
      </a:tcStyle>
    </a:firstCol>
    <a:lastRow>
      <a:tcTxStyle b="on" i="off">
        <a:font>
          <a:latin typeface="Arial"/>
          <a:ea typeface="Arial"/>
          <a:cs typeface="Arial"/>
        </a:font>
        <a:srgbClr val="FFFFFF"/>
      </a:tcTxStyle>
      <a:tcStyle>
        <a:tcBdr>
          <a:top>
            <a:ln cap="flat" cmpd="sng" w="38100">
              <a:solidFill>
                <a:srgbClr val="FFFFFF"/>
              </a:solidFill>
              <a:prstDash val="solid"/>
              <a:round/>
              <a:headEnd len="sm" w="sm" type="none"/>
              <a:tailEnd len="sm" w="sm" type="none"/>
            </a:ln>
          </a:top>
        </a:tcBdr>
        <a:fill>
          <a:solidFill>
            <a:srgbClr val="4F81BD"/>
          </a:solidFill>
        </a:fill>
      </a:tcStyle>
    </a:lastRow>
    <a:seCell>
      <a:tcTxStyle b="off" i="off"/>
    </a:seCell>
    <a:swCell>
      <a:tcTxStyle b="off" i="off"/>
    </a:swCell>
    <a:firstRow>
      <a:tcTxStyle b="on" i="off">
        <a:font>
          <a:latin typeface="Arial"/>
          <a:ea typeface="Arial"/>
          <a:cs typeface="Arial"/>
        </a:font>
        <a:srgbClr val="FFFFFF"/>
      </a:tcTxStyle>
      <a:tcStyle>
        <a:tcBdr>
          <a:bottom>
            <a:ln cap="flat" cmpd="sng" w="38100">
              <a:solidFill>
                <a:srgbClr val="FFFFFF"/>
              </a:solidFill>
              <a:prstDash val="solid"/>
              <a:round/>
              <a:headEnd len="sm" w="sm" type="none"/>
              <a:tailEnd len="sm" w="sm" type="none"/>
            </a:ln>
          </a:bottom>
        </a:tcBdr>
        <a:fill>
          <a:solidFill>
            <a:srgbClr val="4F81BD"/>
          </a:solidFill>
        </a:fill>
      </a:tcStyle>
    </a:firstRow>
    <a:neCell>
      <a:tcTxStyle b="off" i="off"/>
    </a:neCell>
    <a:nwCell>
      <a:tcTxStyle b="off" i="off"/>
    </a:nwCell>
  </a:tblStyle>
  <a:tblStyle styleId="{4CB8AA7D-DA2C-4929-B652-F7B9E4BCB421}" styleName="Table_1">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71" Type="http://schemas.openxmlformats.org/officeDocument/2006/relationships/font" Target="fonts/RobotoCondensedLight-boldItalic.fntdata"/><Relationship Id="rId70" Type="http://schemas.openxmlformats.org/officeDocument/2006/relationships/font" Target="fonts/RobotoCondensedLight-italic.fntdata"/><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62" Type="http://schemas.openxmlformats.org/officeDocument/2006/relationships/font" Target="fonts/Arvo-italic.fntdata"/><Relationship Id="rId61" Type="http://schemas.openxmlformats.org/officeDocument/2006/relationships/font" Target="fonts/Arvo-bold.fntdata"/><Relationship Id="rId20" Type="http://schemas.openxmlformats.org/officeDocument/2006/relationships/slide" Target="slides/slide15.xml"/><Relationship Id="rId64" Type="http://schemas.openxmlformats.org/officeDocument/2006/relationships/font" Target="fonts/RobotoCondensed-regular.fntdata"/><Relationship Id="rId63" Type="http://schemas.openxmlformats.org/officeDocument/2006/relationships/font" Target="fonts/Arvo-boldItalic.fntdata"/><Relationship Id="rId22" Type="http://schemas.openxmlformats.org/officeDocument/2006/relationships/slide" Target="slides/slide17.xml"/><Relationship Id="rId66" Type="http://schemas.openxmlformats.org/officeDocument/2006/relationships/font" Target="fonts/RobotoCondensed-italic.fntdata"/><Relationship Id="rId21" Type="http://schemas.openxmlformats.org/officeDocument/2006/relationships/slide" Target="slides/slide16.xml"/><Relationship Id="rId65" Type="http://schemas.openxmlformats.org/officeDocument/2006/relationships/font" Target="fonts/RobotoCondensed-bold.fntdata"/><Relationship Id="rId24" Type="http://schemas.openxmlformats.org/officeDocument/2006/relationships/slide" Target="slides/slide19.xml"/><Relationship Id="rId68" Type="http://schemas.openxmlformats.org/officeDocument/2006/relationships/font" Target="fonts/RobotoCondensedLight-regular.fntdata"/><Relationship Id="rId23" Type="http://schemas.openxmlformats.org/officeDocument/2006/relationships/slide" Target="slides/slide18.xml"/><Relationship Id="rId67" Type="http://schemas.openxmlformats.org/officeDocument/2006/relationships/font" Target="fonts/RobotoCondensed-boldItalic.fntdata"/><Relationship Id="rId60" Type="http://schemas.openxmlformats.org/officeDocument/2006/relationships/font" Target="fonts/Arvo-regular.fntdata"/><Relationship Id="rId26" Type="http://schemas.openxmlformats.org/officeDocument/2006/relationships/slide" Target="slides/slide21.xml"/><Relationship Id="rId25" Type="http://schemas.openxmlformats.org/officeDocument/2006/relationships/slide" Target="slides/slide20.xml"/><Relationship Id="rId69" Type="http://schemas.openxmlformats.org/officeDocument/2006/relationships/font" Target="fonts/RobotoCondensedLight-bold.fntdata"/><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slide" Target="slides/slide50.xml"/><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slide" Target="slides/slide52.xml"/><Relationship Id="rId12" Type="http://schemas.openxmlformats.org/officeDocument/2006/relationships/slide" Target="slides/slide7.xml"/><Relationship Id="rId56" Type="http://schemas.openxmlformats.org/officeDocument/2006/relationships/slide" Target="slides/slide51.xml"/><Relationship Id="rId15" Type="http://schemas.openxmlformats.org/officeDocument/2006/relationships/slide" Target="slides/slide10.xml"/><Relationship Id="rId59" Type="http://schemas.openxmlformats.org/officeDocument/2006/relationships/slide" Target="slides/slide54.xml"/><Relationship Id="rId14" Type="http://schemas.openxmlformats.org/officeDocument/2006/relationships/slide" Target="slides/slide9.xml"/><Relationship Id="rId58" Type="http://schemas.openxmlformats.org/officeDocument/2006/relationships/slide" Target="slides/slide53.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9" name="Shape 349"/>
        <p:cNvGrpSpPr/>
        <p:nvPr/>
      </p:nvGrpSpPr>
      <p:grpSpPr>
        <a:xfrm>
          <a:off x="0" y="0"/>
          <a:ext cx="0" cy="0"/>
          <a:chOff x="0" y="0"/>
          <a:chExt cx="0" cy="0"/>
        </a:xfrm>
      </p:grpSpPr>
      <p:sp>
        <p:nvSpPr>
          <p:cNvPr id="350" name="Google Shape;350;g33cefe1abb_0_12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1" name="Google Shape;351;g33cefe1abb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g33cefe1abb_0_2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33cefe1abb_0_2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33cefe1abb_0_17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33cefe1abb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8" name="Shape 418"/>
        <p:cNvGrpSpPr/>
        <p:nvPr/>
      </p:nvGrpSpPr>
      <p:grpSpPr>
        <a:xfrm>
          <a:off x="0" y="0"/>
          <a:ext cx="0" cy="0"/>
          <a:chOff x="0" y="0"/>
          <a:chExt cx="0" cy="0"/>
        </a:xfrm>
      </p:grpSpPr>
      <p:sp>
        <p:nvSpPr>
          <p:cNvPr id="419" name="Google Shape;419;g33cefe1abb_0_14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20" name="Google Shape;420;g33cefe1abb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33cefe1abb_0_26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33cefe1abb_0_2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33cefe1abb_0_28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9" name="Google Shape;449;g33cefe1abb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0" name="Shape 470"/>
        <p:cNvGrpSpPr/>
        <p:nvPr/>
      </p:nvGrpSpPr>
      <p:grpSpPr>
        <a:xfrm>
          <a:off x="0" y="0"/>
          <a:ext cx="0" cy="0"/>
          <a:chOff x="0" y="0"/>
          <a:chExt cx="0" cy="0"/>
        </a:xfrm>
      </p:grpSpPr>
      <p:sp>
        <p:nvSpPr>
          <p:cNvPr id="471" name="Google Shape;471;g33cefe1abb_0_2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72" name="Google Shape;472;g33cefe1abb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33cefe1abb_0_30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33cefe1abb_0_3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6" name="Shape 516"/>
        <p:cNvGrpSpPr/>
        <p:nvPr/>
      </p:nvGrpSpPr>
      <p:grpSpPr>
        <a:xfrm>
          <a:off x="0" y="0"/>
          <a:ext cx="0" cy="0"/>
          <a:chOff x="0" y="0"/>
          <a:chExt cx="0" cy="0"/>
        </a:xfrm>
      </p:grpSpPr>
      <p:sp>
        <p:nvSpPr>
          <p:cNvPr id="517" name="Google Shape;517;g33cefe1abb_0_32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18" name="Google Shape;518;g33cefe1abb_0_3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0" name="Shape 540"/>
        <p:cNvGrpSpPr/>
        <p:nvPr/>
      </p:nvGrpSpPr>
      <p:grpSpPr>
        <a:xfrm>
          <a:off x="0" y="0"/>
          <a:ext cx="0" cy="0"/>
          <a:chOff x="0" y="0"/>
          <a:chExt cx="0" cy="0"/>
        </a:xfrm>
      </p:grpSpPr>
      <p:sp>
        <p:nvSpPr>
          <p:cNvPr id="541" name="Google Shape;541;g33cefe1abb_0_3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2" name="Google Shape;542;g33cefe1abb_0_3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4241ef88b6_0_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4241ef88b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3" name="Shape 563"/>
        <p:cNvGrpSpPr/>
        <p:nvPr/>
      </p:nvGrpSpPr>
      <p:grpSpPr>
        <a:xfrm>
          <a:off x="0" y="0"/>
          <a:ext cx="0" cy="0"/>
          <a:chOff x="0" y="0"/>
          <a:chExt cx="0" cy="0"/>
        </a:xfrm>
      </p:grpSpPr>
      <p:sp>
        <p:nvSpPr>
          <p:cNvPr id="564" name="Google Shape;564;g33cefe1abb_0_37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65" name="Google Shape;565;g33cefe1abb_0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 name="Shape 602"/>
        <p:cNvGrpSpPr/>
        <p:nvPr/>
      </p:nvGrpSpPr>
      <p:grpSpPr>
        <a:xfrm>
          <a:off x="0" y="0"/>
          <a:ext cx="0" cy="0"/>
          <a:chOff x="0" y="0"/>
          <a:chExt cx="0" cy="0"/>
        </a:xfrm>
      </p:grpSpPr>
      <p:sp>
        <p:nvSpPr>
          <p:cNvPr id="603" name="Google Shape;603;g33cefe1abb_0_44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4" name="Google Shape;604;g33cefe1abb_0_4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9" name="Shape 609"/>
        <p:cNvGrpSpPr/>
        <p:nvPr/>
      </p:nvGrpSpPr>
      <p:grpSpPr>
        <a:xfrm>
          <a:off x="0" y="0"/>
          <a:ext cx="0" cy="0"/>
          <a:chOff x="0" y="0"/>
          <a:chExt cx="0" cy="0"/>
        </a:xfrm>
      </p:grpSpPr>
      <p:sp>
        <p:nvSpPr>
          <p:cNvPr id="610" name="Google Shape;610;g33cefe1abb_0_44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11" name="Google Shape;611;g33cefe1abb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1" name="Shape 631"/>
        <p:cNvGrpSpPr/>
        <p:nvPr/>
      </p:nvGrpSpPr>
      <p:grpSpPr>
        <a:xfrm>
          <a:off x="0" y="0"/>
          <a:ext cx="0" cy="0"/>
          <a:chOff x="0" y="0"/>
          <a:chExt cx="0" cy="0"/>
        </a:xfrm>
      </p:grpSpPr>
      <p:sp>
        <p:nvSpPr>
          <p:cNvPr id="632" name="Google Shape;632;g33cefe1abb_0_6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33" name="Google Shape;633;g33cefe1abb_0_6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3" name="Shape 653"/>
        <p:cNvGrpSpPr/>
        <p:nvPr/>
      </p:nvGrpSpPr>
      <p:grpSpPr>
        <a:xfrm>
          <a:off x="0" y="0"/>
          <a:ext cx="0" cy="0"/>
          <a:chOff x="0" y="0"/>
          <a:chExt cx="0" cy="0"/>
        </a:xfrm>
      </p:grpSpPr>
      <p:sp>
        <p:nvSpPr>
          <p:cNvPr id="654" name="Google Shape;654;g33cefe1abb_0_47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5" name="Google Shape;655;g33cefe1abb_0_4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5" name="Shape 675"/>
        <p:cNvGrpSpPr/>
        <p:nvPr/>
      </p:nvGrpSpPr>
      <p:grpSpPr>
        <a:xfrm>
          <a:off x="0" y="0"/>
          <a:ext cx="0" cy="0"/>
          <a:chOff x="0" y="0"/>
          <a:chExt cx="0" cy="0"/>
        </a:xfrm>
      </p:grpSpPr>
      <p:sp>
        <p:nvSpPr>
          <p:cNvPr id="676" name="Google Shape;676;g33cefe1abb_0_58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7" name="Google Shape;677;g33cefe1abb_0_5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0" name="Shape 700"/>
        <p:cNvGrpSpPr/>
        <p:nvPr/>
      </p:nvGrpSpPr>
      <p:grpSpPr>
        <a:xfrm>
          <a:off x="0" y="0"/>
          <a:ext cx="0" cy="0"/>
          <a:chOff x="0" y="0"/>
          <a:chExt cx="0" cy="0"/>
        </a:xfrm>
      </p:grpSpPr>
      <p:sp>
        <p:nvSpPr>
          <p:cNvPr id="701" name="Google Shape;701;g33cefe1abb_0_49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2" name="Google Shape;702;g33cefe1abb_0_4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33cefe1abb_0_56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37" name="Google Shape;737;g33cefe1abb_0_5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7" name="Shape 757"/>
        <p:cNvGrpSpPr/>
        <p:nvPr/>
      </p:nvGrpSpPr>
      <p:grpSpPr>
        <a:xfrm>
          <a:off x="0" y="0"/>
          <a:ext cx="0" cy="0"/>
          <a:chOff x="0" y="0"/>
          <a:chExt cx="0" cy="0"/>
        </a:xfrm>
      </p:grpSpPr>
      <p:sp>
        <p:nvSpPr>
          <p:cNvPr id="758" name="Google Shape;758;g33cefe1abb_0_65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59" name="Google Shape;759;g33cefe1abb_0_6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9" name="Shape 779"/>
        <p:cNvGrpSpPr/>
        <p:nvPr/>
      </p:nvGrpSpPr>
      <p:grpSpPr>
        <a:xfrm>
          <a:off x="0" y="0"/>
          <a:ext cx="0" cy="0"/>
          <a:chOff x="0" y="0"/>
          <a:chExt cx="0" cy="0"/>
        </a:xfrm>
      </p:grpSpPr>
      <p:sp>
        <p:nvSpPr>
          <p:cNvPr id="780" name="Google Shape;780;g33cefe1abb_0_67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1" name="Google Shape;781;g33cefe1abb_0_6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4241ef88b6_0_18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4241ef88b6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6" name="Shape 786"/>
        <p:cNvGrpSpPr/>
        <p:nvPr/>
      </p:nvGrpSpPr>
      <p:grpSpPr>
        <a:xfrm>
          <a:off x="0" y="0"/>
          <a:ext cx="0" cy="0"/>
          <a:chOff x="0" y="0"/>
          <a:chExt cx="0" cy="0"/>
        </a:xfrm>
      </p:grpSpPr>
      <p:sp>
        <p:nvSpPr>
          <p:cNvPr id="787" name="Google Shape;787;g33cefe1abb_0_7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8" name="Google Shape;788;g33cefe1abb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33cefe1abb_0_72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33cefe1abb_0_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3" name="Shape 833"/>
        <p:cNvGrpSpPr/>
        <p:nvPr/>
      </p:nvGrpSpPr>
      <p:grpSpPr>
        <a:xfrm>
          <a:off x="0" y="0"/>
          <a:ext cx="0" cy="0"/>
          <a:chOff x="0" y="0"/>
          <a:chExt cx="0" cy="0"/>
        </a:xfrm>
      </p:grpSpPr>
      <p:sp>
        <p:nvSpPr>
          <p:cNvPr id="834" name="Google Shape;834;g33cefe1abb_0_75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5" name="Google Shape;835;g33cefe1abb_0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6" name="Shape 856"/>
        <p:cNvGrpSpPr/>
        <p:nvPr/>
      </p:nvGrpSpPr>
      <p:grpSpPr>
        <a:xfrm>
          <a:off x="0" y="0"/>
          <a:ext cx="0" cy="0"/>
          <a:chOff x="0" y="0"/>
          <a:chExt cx="0" cy="0"/>
        </a:xfrm>
      </p:grpSpPr>
      <p:sp>
        <p:nvSpPr>
          <p:cNvPr id="857" name="Google Shape;857;g33cefe1abb_0_77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8" name="Google Shape;858;g33cefe1abb_0_7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9" name="Shape 879"/>
        <p:cNvGrpSpPr/>
        <p:nvPr/>
      </p:nvGrpSpPr>
      <p:grpSpPr>
        <a:xfrm>
          <a:off x="0" y="0"/>
          <a:ext cx="0" cy="0"/>
          <a:chOff x="0" y="0"/>
          <a:chExt cx="0" cy="0"/>
        </a:xfrm>
      </p:grpSpPr>
      <p:sp>
        <p:nvSpPr>
          <p:cNvPr id="880" name="Google Shape;880;g33cefe1abb_0_82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1" name="Google Shape;881;g33cefe1abb_0_8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1" name="Shape 901"/>
        <p:cNvGrpSpPr/>
        <p:nvPr/>
      </p:nvGrpSpPr>
      <p:grpSpPr>
        <a:xfrm>
          <a:off x="0" y="0"/>
          <a:ext cx="0" cy="0"/>
          <a:chOff x="0" y="0"/>
          <a:chExt cx="0" cy="0"/>
        </a:xfrm>
      </p:grpSpPr>
      <p:sp>
        <p:nvSpPr>
          <p:cNvPr id="902" name="Google Shape;902;g33cefe1abb_0_89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3" name="Google Shape;903;g33cefe1abb_0_8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4" name="Shape 924"/>
        <p:cNvGrpSpPr/>
        <p:nvPr/>
      </p:nvGrpSpPr>
      <p:grpSpPr>
        <a:xfrm>
          <a:off x="0" y="0"/>
          <a:ext cx="0" cy="0"/>
          <a:chOff x="0" y="0"/>
          <a:chExt cx="0" cy="0"/>
        </a:xfrm>
      </p:grpSpPr>
      <p:sp>
        <p:nvSpPr>
          <p:cNvPr id="925" name="Google Shape;925;g33cefe1abb_0_91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26" name="Google Shape;926;g33cefe1abb_0_9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7" name="Shape 947"/>
        <p:cNvGrpSpPr/>
        <p:nvPr/>
      </p:nvGrpSpPr>
      <p:grpSpPr>
        <a:xfrm>
          <a:off x="0" y="0"/>
          <a:ext cx="0" cy="0"/>
          <a:chOff x="0" y="0"/>
          <a:chExt cx="0" cy="0"/>
        </a:xfrm>
      </p:grpSpPr>
      <p:sp>
        <p:nvSpPr>
          <p:cNvPr id="948" name="Google Shape;948;g33cefe1abb_0_93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9" name="Google Shape;949;g33cefe1abb_0_9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1" name="Shape 971"/>
        <p:cNvGrpSpPr/>
        <p:nvPr/>
      </p:nvGrpSpPr>
      <p:grpSpPr>
        <a:xfrm>
          <a:off x="0" y="0"/>
          <a:ext cx="0" cy="0"/>
          <a:chOff x="0" y="0"/>
          <a:chExt cx="0" cy="0"/>
        </a:xfrm>
      </p:grpSpPr>
      <p:sp>
        <p:nvSpPr>
          <p:cNvPr id="972" name="Google Shape;972;g33cefe1abb_0_98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73" name="Google Shape;973;g33cefe1abb_0_9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5" name="Shape 995"/>
        <p:cNvGrpSpPr/>
        <p:nvPr/>
      </p:nvGrpSpPr>
      <p:grpSpPr>
        <a:xfrm>
          <a:off x="0" y="0"/>
          <a:ext cx="0" cy="0"/>
          <a:chOff x="0" y="0"/>
          <a:chExt cx="0" cy="0"/>
        </a:xfrm>
      </p:grpSpPr>
      <p:sp>
        <p:nvSpPr>
          <p:cNvPr id="996" name="Google Shape;996;g33cefe1abb_0_100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97" name="Google Shape;997;g33cefe1abb_0_10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5095759600_2_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5095759600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8" name="Shape 1018"/>
        <p:cNvGrpSpPr/>
        <p:nvPr/>
      </p:nvGrpSpPr>
      <p:grpSpPr>
        <a:xfrm>
          <a:off x="0" y="0"/>
          <a:ext cx="0" cy="0"/>
          <a:chOff x="0" y="0"/>
          <a:chExt cx="0" cy="0"/>
        </a:xfrm>
      </p:grpSpPr>
      <p:sp>
        <p:nvSpPr>
          <p:cNvPr id="1019" name="Google Shape;1019;g33cefe1abb_0_103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0" name="Google Shape;1020;g33cefe1abb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 name="Shape 1041"/>
        <p:cNvGrpSpPr/>
        <p:nvPr/>
      </p:nvGrpSpPr>
      <p:grpSpPr>
        <a:xfrm>
          <a:off x="0" y="0"/>
          <a:ext cx="0" cy="0"/>
          <a:chOff x="0" y="0"/>
          <a:chExt cx="0" cy="0"/>
        </a:xfrm>
      </p:grpSpPr>
      <p:sp>
        <p:nvSpPr>
          <p:cNvPr id="1042" name="Google Shape;1042;g33cefe1abb_0_95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43" name="Google Shape;1043;g33cefe1abb_0_9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4" name="Shape 1064"/>
        <p:cNvGrpSpPr/>
        <p:nvPr/>
      </p:nvGrpSpPr>
      <p:grpSpPr>
        <a:xfrm>
          <a:off x="0" y="0"/>
          <a:ext cx="0" cy="0"/>
          <a:chOff x="0" y="0"/>
          <a:chExt cx="0" cy="0"/>
        </a:xfrm>
      </p:grpSpPr>
      <p:sp>
        <p:nvSpPr>
          <p:cNvPr id="1065" name="Google Shape;1065;g33cefe1abb_0_105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6" name="Google Shape;1066;g33cefe1abb_0_10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7" name="Shape 1087"/>
        <p:cNvGrpSpPr/>
        <p:nvPr/>
      </p:nvGrpSpPr>
      <p:grpSpPr>
        <a:xfrm>
          <a:off x="0" y="0"/>
          <a:ext cx="0" cy="0"/>
          <a:chOff x="0" y="0"/>
          <a:chExt cx="0" cy="0"/>
        </a:xfrm>
      </p:grpSpPr>
      <p:sp>
        <p:nvSpPr>
          <p:cNvPr id="1088" name="Google Shape;1088;g33cefe1abb_0_109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89" name="Google Shape;1089;g33cefe1abb_0_1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0" name="Shape 1110"/>
        <p:cNvGrpSpPr/>
        <p:nvPr/>
      </p:nvGrpSpPr>
      <p:grpSpPr>
        <a:xfrm>
          <a:off x="0" y="0"/>
          <a:ext cx="0" cy="0"/>
          <a:chOff x="0" y="0"/>
          <a:chExt cx="0" cy="0"/>
        </a:xfrm>
      </p:grpSpPr>
      <p:sp>
        <p:nvSpPr>
          <p:cNvPr id="1111" name="Google Shape;1111;g33cefe1abb_0_114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12" name="Google Shape;1112;g33cefe1abb_0_1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3" name="Shape 1133"/>
        <p:cNvGrpSpPr/>
        <p:nvPr/>
      </p:nvGrpSpPr>
      <p:grpSpPr>
        <a:xfrm>
          <a:off x="0" y="0"/>
          <a:ext cx="0" cy="0"/>
          <a:chOff x="0" y="0"/>
          <a:chExt cx="0" cy="0"/>
        </a:xfrm>
      </p:grpSpPr>
      <p:sp>
        <p:nvSpPr>
          <p:cNvPr id="1134" name="Google Shape;1134;g33cefe1abb_0_116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5" name="Google Shape;1135;g33cefe1abb_0_1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 name="Shape 1156"/>
        <p:cNvGrpSpPr/>
        <p:nvPr/>
      </p:nvGrpSpPr>
      <p:grpSpPr>
        <a:xfrm>
          <a:off x="0" y="0"/>
          <a:ext cx="0" cy="0"/>
          <a:chOff x="0" y="0"/>
          <a:chExt cx="0" cy="0"/>
        </a:xfrm>
      </p:grpSpPr>
      <p:sp>
        <p:nvSpPr>
          <p:cNvPr id="1157" name="Google Shape;1157;g33cefe1abb_0_118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8" name="Google Shape;1158;g33cefe1abb_0_11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9" name="Shape 1179"/>
        <p:cNvGrpSpPr/>
        <p:nvPr/>
      </p:nvGrpSpPr>
      <p:grpSpPr>
        <a:xfrm>
          <a:off x="0" y="0"/>
          <a:ext cx="0" cy="0"/>
          <a:chOff x="0" y="0"/>
          <a:chExt cx="0" cy="0"/>
        </a:xfrm>
      </p:grpSpPr>
      <p:sp>
        <p:nvSpPr>
          <p:cNvPr id="1180" name="Google Shape;1180;g33cefe1abb_0_122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81" name="Google Shape;1181;g33cefe1abb_0_12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2" name="Shape 1202"/>
        <p:cNvGrpSpPr/>
        <p:nvPr/>
      </p:nvGrpSpPr>
      <p:grpSpPr>
        <a:xfrm>
          <a:off x="0" y="0"/>
          <a:ext cx="0" cy="0"/>
          <a:chOff x="0" y="0"/>
          <a:chExt cx="0" cy="0"/>
        </a:xfrm>
      </p:grpSpPr>
      <p:sp>
        <p:nvSpPr>
          <p:cNvPr id="1203" name="Google Shape;1203;g33cefe1abb_0_12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04" name="Google Shape;1204;g33cefe1abb_0_1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8" name="Shape 1208"/>
        <p:cNvGrpSpPr/>
        <p:nvPr/>
      </p:nvGrpSpPr>
      <p:grpSpPr>
        <a:xfrm>
          <a:off x="0" y="0"/>
          <a:ext cx="0" cy="0"/>
          <a:chOff x="0" y="0"/>
          <a:chExt cx="0" cy="0"/>
        </a:xfrm>
      </p:grpSpPr>
      <p:sp>
        <p:nvSpPr>
          <p:cNvPr id="1209" name="Google Shape;1209;g33cefe1abb_0_126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10" name="Google Shape;1210;g33cefe1abb_0_12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5095759600_2_2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5095759600_2_2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1" name="Shape 1231"/>
        <p:cNvGrpSpPr/>
        <p:nvPr/>
      </p:nvGrpSpPr>
      <p:grpSpPr>
        <a:xfrm>
          <a:off x="0" y="0"/>
          <a:ext cx="0" cy="0"/>
          <a:chOff x="0" y="0"/>
          <a:chExt cx="0" cy="0"/>
        </a:xfrm>
      </p:grpSpPr>
      <p:sp>
        <p:nvSpPr>
          <p:cNvPr id="1232" name="Google Shape;1232;g33cefe1abb_0_129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33" name="Google Shape;1233;g33cefe1abb_0_12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4" name="Shape 1254"/>
        <p:cNvGrpSpPr/>
        <p:nvPr/>
      </p:nvGrpSpPr>
      <p:grpSpPr>
        <a:xfrm>
          <a:off x="0" y="0"/>
          <a:ext cx="0" cy="0"/>
          <a:chOff x="0" y="0"/>
          <a:chExt cx="0" cy="0"/>
        </a:xfrm>
      </p:grpSpPr>
      <p:sp>
        <p:nvSpPr>
          <p:cNvPr id="1255" name="Google Shape;1255;g33cefe1abb_0_13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56" name="Google Shape;1256;g33cefe1abb_0_1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7" name="Shape 1277"/>
        <p:cNvGrpSpPr/>
        <p:nvPr/>
      </p:nvGrpSpPr>
      <p:grpSpPr>
        <a:xfrm>
          <a:off x="0" y="0"/>
          <a:ext cx="0" cy="0"/>
          <a:chOff x="0" y="0"/>
          <a:chExt cx="0" cy="0"/>
        </a:xfrm>
      </p:grpSpPr>
      <p:sp>
        <p:nvSpPr>
          <p:cNvPr id="1278" name="Google Shape;1278;g33cefe1abb_0_136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79" name="Google Shape;1279;g33cefe1abb_0_13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33cefe1abb_0_136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33cefe1abb_0_13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7" name="Shape 1307"/>
        <p:cNvGrpSpPr/>
        <p:nvPr/>
      </p:nvGrpSpPr>
      <p:grpSpPr>
        <a:xfrm>
          <a:off x="0" y="0"/>
          <a:ext cx="0" cy="0"/>
          <a:chOff x="0" y="0"/>
          <a:chExt cx="0" cy="0"/>
        </a:xfrm>
      </p:grpSpPr>
      <p:sp>
        <p:nvSpPr>
          <p:cNvPr id="1308" name="Google Shape;1308;g33cefe1abb_0_139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9" name="Google Shape;1309;g33cefe1abb_0_13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33cefe1abb_0_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33cefe1ab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33cefe1abb_0_2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33cefe1abb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33cefe1abb_0_8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33cefe1abb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33cefe1abb_0_1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33cefe1abb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fmla="val 32425" name="adj"/>
            </a:avLst>
          </a:prstGeom>
          <a:solidFill>
            <a:srgbClr val="20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p:grpSpPr>
        <p:sp>
          <p:nvSpPr>
            <p:cNvPr id="12" name="Google Shape;12;p2"/>
            <p:cNvSpPr/>
            <p:nvPr/>
          </p:nvSpPr>
          <p:spPr>
            <a:xfrm>
              <a:off x="0" y="0"/>
              <a:ext cx="3525000" cy="5143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3517898" y="-7088"/>
              <a:ext cx="5143500" cy="5143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nvGrpSpPr>
          <p:cNvPr id="14" name="Google Shape;14;p2"/>
          <p:cNvGrpSpPr/>
          <p:nvPr/>
        </p:nvGrpSpPr>
        <p:grpSpPr>
          <a:xfrm flipH="1" rot="10800000">
            <a:off x="1" y="1090763"/>
            <a:ext cx="8847502" cy="2961975"/>
            <a:chOff x="-8178042" y="-4493254"/>
            <a:chExt cx="19483598" cy="6522736"/>
          </a:xfrm>
        </p:grpSpPr>
        <p:sp>
          <p:nvSpPr>
            <p:cNvPr id="15" name="Google Shape;15;p2"/>
            <p:cNvSpPr/>
            <p:nvPr/>
          </p:nvSpPr>
          <p:spPr>
            <a:xfrm>
              <a:off x="-8178042" y="-4493118"/>
              <a:ext cx="12968400" cy="6522600"/>
            </a:xfrm>
            <a:prstGeom prst="rect">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fmla="val 32425" name="adj"/>
              </a:avLst>
            </a:prstGeom>
            <a:solidFill>
              <a:srgbClr val="728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4710175" y="330075"/>
                <a:ext cx="1699500" cy="1699500"/>
              </a:xfrm>
              <a:prstGeom prst="rtTriangle">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 name="Google Shape;22;p2"/>
          <p:cNvSpPr txBox="1"/>
          <p:nvPr>
            <p:ph type="ctrTitle"/>
          </p:nvPr>
        </p:nvSpPr>
        <p:spPr>
          <a:xfrm>
            <a:off x="685800" y="1090750"/>
            <a:ext cx="5367900" cy="29619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3"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fmla="val 32425" name="adj"/>
            </a:avLst>
          </a:prstGeom>
          <a:solidFill>
            <a:srgbClr val="20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flipH="1" rot="10800000">
              <a:off x="3517898" y="-7088"/>
              <a:ext cx="5143500" cy="5143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nvGrpSpPr>
          <p:cNvPr id="28" name="Google Shape;28;p3"/>
          <p:cNvGrpSpPr/>
          <p:nvPr/>
        </p:nvGrpSpPr>
        <p:grpSpPr>
          <a:xfrm flipH="1" rot="10800000">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fmla="val 32425" name="adj"/>
              </a:avLst>
            </a:prstGeom>
            <a:solidFill>
              <a:srgbClr val="728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a:off x="4767747"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4749366" y="330075"/>
                <a:ext cx="1699500" cy="1699500"/>
              </a:xfrm>
              <a:prstGeom prst="rtTriangle">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9" name="Google Shape;39;p3"/>
          <p:cNvSpPr txBox="1"/>
          <p:nvPr>
            <p:ph type="ctrTitle"/>
          </p:nvPr>
        </p:nvSpPr>
        <p:spPr>
          <a:xfrm>
            <a:off x="463525" y="2871148"/>
            <a:ext cx="40944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p:txBody>
      </p:sp>
      <p:sp>
        <p:nvSpPr>
          <p:cNvPr id="40" name="Google Shape;40;p3"/>
          <p:cNvSpPr txBox="1"/>
          <p:nvPr>
            <p:ph idx="1" type="subTitle"/>
          </p:nvPr>
        </p:nvSpPr>
        <p:spPr>
          <a:xfrm>
            <a:off x="463525" y="3975449"/>
            <a:ext cx="4094400" cy="7848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85A05B"/>
              </a:buClr>
              <a:buSzPts val="2000"/>
              <a:buNone/>
              <a:defRPr sz="2000">
                <a:solidFill>
                  <a:srgbClr val="85A05B"/>
                </a:solidFill>
              </a:defRPr>
            </a:lvl1pPr>
            <a:lvl2pPr lvl="1" rtl="0">
              <a:spcBef>
                <a:spcPts val="1000"/>
              </a:spcBef>
              <a:spcAft>
                <a:spcPts val="0"/>
              </a:spcAft>
              <a:buClr>
                <a:srgbClr val="FF9800"/>
              </a:buClr>
              <a:buSzPts val="2000"/>
              <a:buNone/>
              <a:defRPr sz="2000">
                <a:solidFill>
                  <a:srgbClr val="FF9800"/>
                </a:solidFill>
              </a:defRPr>
            </a:lvl2pPr>
            <a:lvl3pPr lvl="2" rtl="0">
              <a:spcBef>
                <a:spcPts val="1000"/>
              </a:spcBef>
              <a:spcAft>
                <a:spcPts val="0"/>
              </a:spcAft>
              <a:buClr>
                <a:srgbClr val="FF9800"/>
              </a:buClr>
              <a:buSzPts val="2000"/>
              <a:buNone/>
              <a:defRPr sz="2000">
                <a:solidFill>
                  <a:srgbClr val="FF9800"/>
                </a:solidFill>
              </a:defRPr>
            </a:lvl3pPr>
            <a:lvl4pPr lvl="3" rtl="0">
              <a:spcBef>
                <a:spcPts val="1000"/>
              </a:spcBef>
              <a:spcAft>
                <a:spcPts val="0"/>
              </a:spcAft>
              <a:buClr>
                <a:srgbClr val="FF9800"/>
              </a:buClr>
              <a:buSzPts val="2000"/>
              <a:buNone/>
              <a:defRPr sz="2000">
                <a:solidFill>
                  <a:srgbClr val="FF9800"/>
                </a:solidFill>
              </a:defRPr>
            </a:lvl4pPr>
            <a:lvl5pPr lvl="4" rtl="0">
              <a:spcBef>
                <a:spcPts val="1000"/>
              </a:spcBef>
              <a:spcAft>
                <a:spcPts val="0"/>
              </a:spcAft>
              <a:buClr>
                <a:srgbClr val="FF9800"/>
              </a:buClr>
              <a:buSzPts val="2000"/>
              <a:buNone/>
              <a:defRPr sz="2000">
                <a:solidFill>
                  <a:srgbClr val="FF9800"/>
                </a:solidFill>
              </a:defRPr>
            </a:lvl5pPr>
            <a:lvl6pPr lvl="5" rtl="0">
              <a:spcBef>
                <a:spcPts val="1000"/>
              </a:spcBef>
              <a:spcAft>
                <a:spcPts val="0"/>
              </a:spcAft>
              <a:buClr>
                <a:srgbClr val="FF9800"/>
              </a:buClr>
              <a:buSzPts val="2000"/>
              <a:buNone/>
              <a:defRPr sz="2000">
                <a:solidFill>
                  <a:srgbClr val="FF9800"/>
                </a:solidFill>
              </a:defRPr>
            </a:lvl6pPr>
            <a:lvl7pPr lvl="6" rtl="0">
              <a:spcBef>
                <a:spcPts val="1000"/>
              </a:spcBef>
              <a:spcAft>
                <a:spcPts val="0"/>
              </a:spcAft>
              <a:buClr>
                <a:srgbClr val="FF9800"/>
              </a:buClr>
              <a:buSzPts val="2000"/>
              <a:buNone/>
              <a:defRPr sz="2000">
                <a:solidFill>
                  <a:srgbClr val="FF9800"/>
                </a:solidFill>
              </a:defRPr>
            </a:lvl7pPr>
            <a:lvl8pPr lvl="7" rtl="0">
              <a:spcBef>
                <a:spcPts val="1000"/>
              </a:spcBef>
              <a:spcAft>
                <a:spcPts val="0"/>
              </a:spcAft>
              <a:buClr>
                <a:srgbClr val="FF9800"/>
              </a:buClr>
              <a:buSzPts val="2000"/>
              <a:buNone/>
              <a:defRPr sz="2000">
                <a:solidFill>
                  <a:srgbClr val="FF9800"/>
                </a:solidFill>
              </a:defRPr>
            </a:lvl8pPr>
            <a:lvl9pPr lvl="8" rtl="0">
              <a:spcBef>
                <a:spcPts val="1000"/>
              </a:spcBef>
              <a:spcAft>
                <a:spcPts val="1000"/>
              </a:spcAft>
              <a:buClr>
                <a:srgbClr val="FF9800"/>
              </a:buClr>
              <a:buSzPts val="2000"/>
              <a:buNone/>
              <a:defRPr sz="2000">
                <a:solidFill>
                  <a:srgbClr val="FF9800"/>
                </a:solidFill>
              </a:defRPr>
            </a:lvl9pPr>
          </a:lstStyle>
          <a:p/>
        </p:txBody>
      </p:sp>
      <p:sp>
        <p:nvSpPr>
          <p:cNvPr id="41" name="Google Shape;41;p3"/>
          <p:cNvSpPr txBox="1"/>
          <p:nvPr>
            <p:ph idx="12" type="sldNum"/>
          </p:nvPr>
        </p:nvSpPr>
        <p:spPr>
          <a:xfrm>
            <a:off x="7618000" y="4636500"/>
            <a:ext cx="1487400" cy="315600"/>
          </a:xfrm>
          <a:prstGeom prst="rect">
            <a:avLst/>
          </a:prstGeom>
          <a:solidFill>
            <a:srgbClr val="85A05B"/>
          </a:solidFill>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42" name="Shape 42"/>
        <p:cNvGrpSpPr/>
        <p:nvPr/>
      </p:nvGrpSpPr>
      <p:grpSpPr>
        <a:xfrm>
          <a:off x="0" y="0"/>
          <a:ext cx="0" cy="0"/>
          <a:chOff x="0" y="0"/>
          <a:chExt cx="0" cy="0"/>
        </a:xfrm>
      </p:grpSpPr>
      <p:sp>
        <p:nvSpPr>
          <p:cNvPr id="43" name="Google Shape;43;p4"/>
          <p:cNvSpPr/>
          <p:nvPr/>
        </p:nvSpPr>
        <p:spPr>
          <a:xfrm>
            <a:off x="7544483" y="657775"/>
            <a:ext cx="1299300" cy="432900"/>
          </a:xfrm>
          <a:prstGeom prst="triangle">
            <a:avLst>
              <a:gd fmla="val 32425" name="adj"/>
            </a:avLst>
          </a:prstGeom>
          <a:solidFill>
            <a:srgbClr val="20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nvGrpSpPr>
          <p:cNvPr id="44" name="Google Shape;44;p4"/>
          <p:cNvGrpSpPr/>
          <p:nvPr/>
        </p:nvGrpSpPr>
        <p:grpSpPr>
          <a:xfrm>
            <a:off x="0" y="-7088"/>
            <a:ext cx="8661398" cy="5150588"/>
            <a:chOff x="0" y="-7088"/>
            <a:chExt cx="8661398" cy="5150588"/>
          </a:xfrm>
        </p:grpSpPr>
        <p:sp>
          <p:nvSpPr>
            <p:cNvPr id="45" name="Google Shape;45;p4"/>
            <p:cNvSpPr/>
            <p:nvPr/>
          </p:nvSpPr>
          <p:spPr>
            <a:xfrm>
              <a:off x="0" y="0"/>
              <a:ext cx="3525000" cy="5143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flipH="1" rot="10800000">
              <a:off x="3517898" y="-7088"/>
              <a:ext cx="5143500" cy="5143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nvGrpSpPr>
          <p:cNvPr id="47" name="Google Shape;47;p4"/>
          <p:cNvGrpSpPr/>
          <p:nvPr/>
        </p:nvGrpSpPr>
        <p:grpSpPr>
          <a:xfrm flipH="1" rot="10800000">
            <a:off x="1" y="1090763"/>
            <a:ext cx="8847502" cy="2961975"/>
            <a:chOff x="-8178042" y="-4493254"/>
            <a:chExt cx="19483598" cy="6522736"/>
          </a:xfrm>
        </p:grpSpPr>
        <p:sp>
          <p:nvSpPr>
            <p:cNvPr id="48" name="Google Shape;48;p4"/>
            <p:cNvSpPr/>
            <p:nvPr/>
          </p:nvSpPr>
          <p:spPr>
            <a:xfrm>
              <a:off x="-8178042" y="-4493118"/>
              <a:ext cx="12968400" cy="6522600"/>
            </a:xfrm>
            <a:prstGeom prst="rect">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49" name="Google Shape;49;p4"/>
            <p:cNvSpPr/>
            <p:nvPr/>
          </p:nvSpPr>
          <p:spPr>
            <a:xfrm>
              <a:off x="4782955" y="-4493254"/>
              <a:ext cx="6522600" cy="6522600"/>
            </a:xfrm>
            <a:prstGeom prst="rtTriangle">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sp>
        <p:nvSpPr>
          <p:cNvPr id="50" name="Google Shape;50;p4"/>
          <p:cNvSpPr txBox="1"/>
          <p:nvPr>
            <p:ph idx="1" type="body"/>
          </p:nvPr>
        </p:nvSpPr>
        <p:spPr>
          <a:xfrm>
            <a:off x="829775" y="1202000"/>
            <a:ext cx="5090700" cy="2745000"/>
          </a:xfrm>
          <a:prstGeom prst="rect">
            <a:avLst/>
          </a:prstGeom>
        </p:spPr>
        <p:txBody>
          <a:bodyPr anchorCtr="0" anchor="t" bIns="91425" lIns="91425" spcFirstLastPara="1" rIns="91425" wrap="square" tIns="91425">
            <a:noAutofit/>
          </a:bodyPr>
          <a:lstStyle>
            <a:lvl1pPr indent="-419100" lvl="0" marL="457200" rtl="0">
              <a:spcBef>
                <a:spcPts val="600"/>
              </a:spcBef>
              <a:spcAft>
                <a:spcPts val="0"/>
              </a:spcAft>
              <a:buClr>
                <a:srgbClr val="FFFFFF"/>
              </a:buClr>
              <a:buSzPts val="3000"/>
              <a:buChar char="▰"/>
              <a:defRPr i="1" sz="3000">
                <a:solidFill>
                  <a:srgbClr val="FFFFFF"/>
                </a:solidFill>
              </a:defRPr>
            </a:lvl1pPr>
            <a:lvl2pPr indent="-419100" lvl="1" marL="914400" rtl="0">
              <a:spcBef>
                <a:spcPts val="480"/>
              </a:spcBef>
              <a:spcAft>
                <a:spcPts val="0"/>
              </a:spcAft>
              <a:buClr>
                <a:srgbClr val="FFFFFF"/>
              </a:buClr>
              <a:buSzPts val="3000"/>
              <a:buChar char="▻"/>
              <a:defRPr i="1" sz="3000">
                <a:solidFill>
                  <a:srgbClr val="FFFFFF"/>
                </a:solidFill>
              </a:defRPr>
            </a:lvl2pPr>
            <a:lvl3pPr indent="-419100" lvl="2" marL="1371600" rtl="0">
              <a:spcBef>
                <a:spcPts val="480"/>
              </a:spcBef>
              <a:spcAft>
                <a:spcPts val="0"/>
              </a:spcAft>
              <a:buClr>
                <a:srgbClr val="FFFFFF"/>
              </a:buClr>
              <a:buSzPts val="3000"/>
              <a:buChar char="▻"/>
              <a:defRPr i="1" sz="3000">
                <a:solidFill>
                  <a:srgbClr val="FFFFFF"/>
                </a:solidFill>
              </a:defRPr>
            </a:lvl3pPr>
            <a:lvl4pPr indent="-419100" lvl="3" marL="1828800" rtl="0">
              <a:spcBef>
                <a:spcPts val="360"/>
              </a:spcBef>
              <a:spcAft>
                <a:spcPts val="0"/>
              </a:spcAft>
              <a:buClr>
                <a:srgbClr val="FFFFFF"/>
              </a:buClr>
              <a:buSzPts val="3000"/>
              <a:buChar char="▻"/>
              <a:defRPr i="1" sz="3000">
                <a:solidFill>
                  <a:srgbClr val="FFFFFF"/>
                </a:solidFill>
              </a:defRPr>
            </a:lvl4pPr>
            <a:lvl5pPr indent="-419100" lvl="4" marL="2286000" rtl="0">
              <a:spcBef>
                <a:spcPts val="360"/>
              </a:spcBef>
              <a:spcAft>
                <a:spcPts val="0"/>
              </a:spcAft>
              <a:buClr>
                <a:srgbClr val="FFFFFF"/>
              </a:buClr>
              <a:buSzPts val="3000"/>
              <a:buChar char="▻"/>
              <a:defRPr i="1" sz="3000">
                <a:solidFill>
                  <a:srgbClr val="FFFFFF"/>
                </a:solidFill>
              </a:defRPr>
            </a:lvl5pPr>
            <a:lvl6pPr indent="-419100" lvl="5" marL="2743200" rtl="0">
              <a:spcBef>
                <a:spcPts val="360"/>
              </a:spcBef>
              <a:spcAft>
                <a:spcPts val="0"/>
              </a:spcAft>
              <a:buClr>
                <a:srgbClr val="FFFFFF"/>
              </a:buClr>
              <a:buSzPts val="3000"/>
              <a:buChar char="▻"/>
              <a:defRPr i="1" sz="3000">
                <a:solidFill>
                  <a:srgbClr val="FFFFFF"/>
                </a:solidFill>
              </a:defRPr>
            </a:lvl6pPr>
            <a:lvl7pPr indent="-419100" lvl="6" marL="3200400" rtl="0">
              <a:spcBef>
                <a:spcPts val="360"/>
              </a:spcBef>
              <a:spcAft>
                <a:spcPts val="0"/>
              </a:spcAft>
              <a:buClr>
                <a:srgbClr val="FFFFFF"/>
              </a:buClr>
              <a:buSzPts val="3000"/>
              <a:buChar char="▻"/>
              <a:defRPr i="1" sz="3000">
                <a:solidFill>
                  <a:srgbClr val="FFFFFF"/>
                </a:solidFill>
              </a:defRPr>
            </a:lvl7pPr>
            <a:lvl8pPr indent="-419100" lvl="7" marL="3657600" rtl="0">
              <a:spcBef>
                <a:spcPts val="360"/>
              </a:spcBef>
              <a:spcAft>
                <a:spcPts val="0"/>
              </a:spcAft>
              <a:buClr>
                <a:srgbClr val="FFFFFF"/>
              </a:buClr>
              <a:buSzPts val="3000"/>
              <a:buChar char="▻"/>
              <a:defRPr i="1" sz="3000">
                <a:solidFill>
                  <a:srgbClr val="FFFFFF"/>
                </a:solidFill>
              </a:defRPr>
            </a:lvl8pPr>
            <a:lvl9pPr indent="-419100" lvl="8" marL="4114800">
              <a:spcBef>
                <a:spcPts val="360"/>
              </a:spcBef>
              <a:spcAft>
                <a:spcPts val="0"/>
              </a:spcAft>
              <a:buClr>
                <a:srgbClr val="FFFFFF"/>
              </a:buClr>
              <a:buSzPts val="3000"/>
              <a:buChar char="▻"/>
              <a:defRPr i="1" sz="3000">
                <a:solidFill>
                  <a:srgbClr val="FFFFFF"/>
                </a:solidFill>
              </a:defRPr>
            </a:lvl9pPr>
          </a:lstStyle>
          <a:p/>
        </p:txBody>
      </p:sp>
      <p:sp>
        <p:nvSpPr>
          <p:cNvPr id="51" name="Google Shape;51;p4"/>
          <p:cNvSpPr txBox="1"/>
          <p:nvPr/>
        </p:nvSpPr>
        <p:spPr>
          <a:xfrm>
            <a:off x="286600" y="1014575"/>
            <a:ext cx="676500" cy="65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7200">
                <a:solidFill>
                  <a:srgbClr val="85A05B"/>
                </a:solidFill>
              </a:rPr>
              <a:t>“</a:t>
            </a:r>
            <a:endParaRPr b="1" sz="7200">
              <a:solidFill>
                <a:srgbClr val="85A05B"/>
              </a:solidFill>
            </a:endParaRPr>
          </a:p>
        </p:txBody>
      </p:sp>
      <p:grpSp>
        <p:nvGrpSpPr>
          <p:cNvPr id="52" name="Google Shape;52;p4"/>
          <p:cNvGrpSpPr/>
          <p:nvPr/>
        </p:nvGrpSpPr>
        <p:grpSpPr>
          <a:xfrm>
            <a:off x="6946842" y="4472723"/>
            <a:ext cx="2202830" cy="670795"/>
            <a:chOff x="5575242" y="4472723"/>
            <a:chExt cx="2202830" cy="670795"/>
          </a:xfrm>
        </p:grpSpPr>
        <p:sp>
          <p:nvSpPr>
            <p:cNvPr id="53" name="Google Shape;53;p4"/>
            <p:cNvSpPr/>
            <p:nvPr/>
          </p:nvSpPr>
          <p:spPr>
            <a:xfrm rot="10800000">
              <a:off x="5575242" y="4948334"/>
              <a:ext cx="394200" cy="131400"/>
            </a:xfrm>
            <a:prstGeom prst="triangle">
              <a:avLst>
                <a:gd fmla="val 32425" name="adj"/>
              </a:avLst>
            </a:prstGeom>
            <a:solidFill>
              <a:srgbClr val="728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4" name="Google Shape;54;p4"/>
            <p:cNvGrpSpPr/>
            <p:nvPr/>
          </p:nvGrpSpPr>
          <p:grpSpPr>
            <a:xfrm flipH="1">
              <a:off x="5734850" y="4472723"/>
              <a:ext cx="2040837" cy="670795"/>
              <a:chOff x="1297954" y="330075"/>
              <a:chExt cx="5169293" cy="1699506"/>
            </a:xfrm>
          </p:grpSpPr>
          <p:sp>
            <p:nvSpPr>
              <p:cNvPr id="55" name="Google Shape;55;p4"/>
              <p:cNvSpPr/>
              <p:nvPr/>
            </p:nvSpPr>
            <p:spPr>
              <a:xfrm>
                <a:off x="1297954" y="330081"/>
                <a:ext cx="34767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a:off x="4767747"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 name="Google Shape;57;p4"/>
            <p:cNvGrpSpPr/>
            <p:nvPr/>
          </p:nvGrpSpPr>
          <p:grpSpPr>
            <a:xfrm flipH="1">
              <a:off x="5578209" y="4646738"/>
              <a:ext cx="2199863" cy="304563"/>
              <a:chOff x="-5827153" y="330075"/>
              <a:chExt cx="12276019" cy="1699569"/>
            </a:xfrm>
          </p:grpSpPr>
          <p:sp>
            <p:nvSpPr>
              <p:cNvPr id="58" name="Google Shape;58;p4"/>
              <p:cNvSpPr/>
              <p:nvPr/>
            </p:nvSpPr>
            <p:spPr>
              <a:xfrm>
                <a:off x="-5827153" y="330144"/>
                <a:ext cx="10612200" cy="1699500"/>
              </a:xfrm>
              <a:prstGeom prst="rect">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a:off x="4749366" y="330075"/>
                <a:ext cx="1699500" cy="1699500"/>
              </a:xfrm>
              <a:prstGeom prst="rtTriangle">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0" name="Google Shape;60;p4"/>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61" name="Shape 61"/>
        <p:cNvGrpSpPr/>
        <p:nvPr/>
      </p:nvGrpSpPr>
      <p:grpSpPr>
        <a:xfrm>
          <a:off x="0" y="0"/>
          <a:ext cx="0" cy="0"/>
          <a:chOff x="0" y="0"/>
          <a:chExt cx="0" cy="0"/>
        </a:xfrm>
      </p:grpSpPr>
      <p:grpSp>
        <p:nvGrpSpPr>
          <p:cNvPr id="62" name="Google Shape;62;p5"/>
          <p:cNvGrpSpPr/>
          <p:nvPr/>
        </p:nvGrpSpPr>
        <p:grpSpPr>
          <a:xfrm>
            <a:off x="-4" y="40"/>
            <a:ext cx="7072430" cy="1327315"/>
            <a:chOff x="-4" y="40"/>
            <a:chExt cx="7072430" cy="1327315"/>
          </a:xfrm>
        </p:grpSpPr>
        <p:sp>
          <p:nvSpPr>
            <p:cNvPr id="63" name="Google Shape;63;p5"/>
            <p:cNvSpPr/>
            <p:nvPr/>
          </p:nvSpPr>
          <p:spPr>
            <a:xfrm>
              <a:off x="6292649" y="126425"/>
              <a:ext cx="779700" cy="259800"/>
            </a:xfrm>
            <a:prstGeom prst="triangle">
              <a:avLst>
                <a:gd fmla="val 32425" name="adj"/>
              </a:avLst>
            </a:prstGeom>
            <a:solidFill>
              <a:srgbClr val="20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nvGrpSpPr>
            <p:cNvPr id="64" name="Google Shape;64;p5"/>
            <p:cNvGrpSpPr/>
            <p:nvPr/>
          </p:nvGrpSpPr>
          <p:grpSpPr>
            <a:xfrm flipH="1" rot="10800000">
              <a:off x="3" y="40"/>
              <a:ext cx="6756168" cy="1327315"/>
              <a:chOff x="-2168138" y="330075"/>
              <a:chExt cx="8650663" cy="1699506"/>
            </a:xfrm>
          </p:grpSpPr>
          <p:sp>
            <p:nvSpPr>
              <p:cNvPr id="65" name="Google Shape;65;p5"/>
              <p:cNvSpPr/>
              <p:nvPr/>
            </p:nvSpPr>
            <p:spPr>
              <a:xfrm>
                <a:off x="-2168138" y="330081"/>
                <a:ext cx="69582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66" name="Google Shape;66;p5"/>
              <p:cNvSpPr/>
              <p:nvPr/>
            </p:nvSpPr>
            <p:spPr>
              <a:xfrm>
                <a:off x="4783025"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nvGrpSpPr>
            <p:cNvPr id="67" name="Google Shape;67;p5"/>
            <p:cNvGrpSpPr/>
            <p:nvPr/>
          </p:nvGrpSpPr>
          <p:grpSpPr>
            <a:xfrm flipH="1" rot="10800000">
              <a:off x="-4" y="381007"/>
              <a:ext cx="7072430" cy="771744"/>
              <a:chOff x="-9092084" y="330075"/>
              <a:chExt cx="15574609" cy="1699501"/>
            </a:xfrm>
          </p:grpSpPr>
          <p:sp>
            <p:nvSpPr>
              <p:cNvPr id="68" name="Google Shape;68;p5"/>
              <p:cNvSpPr/>
              <p:nvPr/>
            </p:nvSpPr>
            <p:spPr>
              <a:xfrm>
                <a:off x="-9092084" y="330076"/>
                <a:ext cx="13882200" cy="1699500"/>
              </a:xfrm>
              <a:prstGeom prst="rect">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69" name="Google Shape;69;p5"/>
              <p:cNvSpPr/>
              <p:nvPr/>
            </p:nvSpPr>
            <p:spPr>
              <a:xfrm>
                <a:off x="4783025" y="330075"/>
                <a:ext cx="1699500" cy="1699500"/>
              </a:xfrm>
              <a:prstGeom prst="rtTriangle">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grpSp>
        <p:nvGrpSpPr>
          <p:cNvPr id="70" name="Google Shape;70;p5"/>
          <p:cNvGrpSpPr/>
          <p:nvPr/>
        </p:nvGrpSpPr>
        <p:grpSpPr>
          <a:xfrm>
            <a:off x="6946842" y="4472723"/>
            <a:ext cx="2202830" cy="670795"/>
            <a:chOff x="5575242" y="4472723"/>
            <a:chExt cx="2202830" cy="670795"/>
          </a:xfrm>
        </p:grpSpPr>
        <p:sp>
          <p:nvSpPr>
            <p:cNvPr id="71" name="Google Shape;71;p5"/>
            <p:cNvSpPr/>
            <p:nvPr/>
          </p:nvSpPr>
          <p:spPr>
            <a:xfrm rot="10800000">
              <a:off x="5575242" y="4948334"/>
              <a:ext cx="394200" cy="131400"/>
            </a:xfrm>
            <a:prstGeom prst="triangle">
              <a:avLst>
                <a:gd fmla="val 32425" name="adj"/>
              </a:avLst>
            </a:prstGeom>
            <a:solidFill>
              <a:srgbClr val="728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 name="Google Shape;72;p5"/>
            <p:cNvGrpSpPr/>
            <p:nvPr/>
          </p:nvGrpSpPr>
          <p:grpSpPr>
            <a:xfrm flipH="1">
              <a:off x="5734850" y="4472723"/>
              <a:ext cx="2040837" cy="670795"/>
              <a:chOff x="1297954" y="330075"/>
              <a:chExt cx="5169293" cy="1699506"/>
            </a:xfrm>
          </p:grpSpPr>
          <p:sp>
            <p:nvSpPr>
              <p:cNvPr id="73" name="Google Shape;73;p5"/>
              <p:cNvSpPr/>
              <p:nvPr/>
            </p:nvSpPr>
            <p:spPr>
              <a:xfrm>
                <a:off x="1297954" y="330081"/>
                <a:ext cx="34767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5"/>
              <p:cNvSpPr/>
              <p:nvPr/>
            </p:nvSpPr>
            <p:spPr>
              <a:xfrm>
                <a:off x="4767747"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 name="Google Shape;75;p5"/>
            <p:cNvGrpSpPr/>
            <p:nvPr/>
          </p:nvGrpSpPr>
          <p:grpSpPr>
            <a:xfrm flipH="1">
              <a:off x="5578209" y="4646738"/>
              <a:ext cx="2199863" cy="304563"/>
              <a:chOff x="-5827153" y="330075"/>
              <a:chExt cx="12276019" cy="1699569"/>
            </a:xfrm>
          </p:grpSpPr>
          <p:sp>
            <p:nvSpPr>
              <p:cNvPr id="76" name="Google Shape;76;p5"/>
              <p:cNvSpPr/>
              <p:nvPr/>
            </p:nvSpPr>
            <p:spPr>
              <a:xfrm>
                <a:off x="-5827153" y="330144"/>
                <a:ext cx="10612200" cy="1699500"/>
              </a:xfrm>
              <a:prstGeom prst="rect">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5"/>
              <p:cNvSpPr/>
              <p:nvPr/>
            </p:nvSpPr>
            <p:spPr>
              <a:xfrm>
                <a:off x="4749366" y="330075"/>
                <a:ext cx="1699500" cy="1699500"/>
              </a:xfrm>
              <a:prstGeom prst="rtTriangle">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8" name="Google Shape;78;p5"/>
          <p:cNvSpPr txBox="1"/>
          <p:nvPr>
            <p:ph type="title"/>
          </p:nvPr>
        </p:nvSpPr>
        <p:spPr>
          <a:xfrm>
            <a:off x="814275" y="392575"/>
            <a:ext cx="5492400" cy="7662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79" name="Google Shape;79;p5"/>
          <p:cNvSpPr txBox="1"/>
          <p:nvPr>
            <p:ph idx="1" type="body"/>
          </p:nvPr>
        </p:nvSpPr>
        <p:spPr>
          <a:xfrm>
            <a:off x="814275" y="1327350"/>
            <a:ext cx="6132600" cy="3145500"/>
          </a:xfrm>
          <a:prstGeom prst="rect">
            <a:avLst/>
          </a:prstGeom>
        </p:spPr>
        <p:txBody>
          <a:bodyPr anchorCtr="0" anchor="ctr" bIns="91425" lIns="91425" spcFirstLastPara="1" rIns="91425" wrap="square" tIns="91425">
            <a:noAutofit/>
          </a:bodyPr>
          <a:lstStyle>
            <a:lvl1pPr indent="-381000" lvl="0" marL="457200">
              <a:spcBef>
                <a:spcPts val="600"/>
              </a:spcBef>
              <a:spcAft>
                <a:spcPts val="0"/>
              </a:spcAft>
              <a:buSzPts val="2400"/>
              <a:buChar char="▰"/>
              <a:defRPr/>
            </a:lvl1pPr>
            <a:lvl2pPr indent="-381000" lvl="1" marL="914400">
              <a:spcBef>
                <a:spcPts val="1000"/>
              </a:spcBef>
              <a:spcAft>
                <a:spcPts val="0"/>
              </a:spcAft>
              <a:buSzPts val="2400"/>
              <a:buChar char="▻"/>
              <a:defRPr/>
            </a:lvl2pPr>
            <a:lvl3pPr indent="-381000" lvl="2" marL="1371600">
              <a:spcBef>
                <a:spcPts val="1000"/>
              </a:spcBef>
              <a:spcAft>
                <a:spcPts val="0"/>
              </a:spcAft>
              <a:buSzPts val="2400"/>
              <a:buChar char="▻"/>
              <a:defRPr/>
            </a:lvl3pPr>
            <a:lvl4pPr indent="-381000" lvl="3" marL="1828800">
              <a:spcBef>
                <a:spcPts val="1000"/>
              </a:spcBef>
              <a:spcAft>
                <a:spcPts val="0"/>
              </a:spcAft>
              <a:buSzPts val="2400"/>
              <a:buChar char="▻"/>
              <a:defRPr/>
            </a:lvl4pPr>
            <a:lvl5pPr indent="-381000" lvl="4" marL="2286000">
              <a:spcBef>
                <a:spcPts val="1000"/>
              </a:spcBef>
              <a:spcAft>
                <a:spcPts val="0"/>
              </a:spcAft>
              <a:buSzPts val="2400"/>
              <a:buChar char="▻"/>
              <a:defRPr/>
            </a:lvl5pPr>
            <a:lvl6pPr indent="-381000" lvl="5" marL="2743200">
              <a:spcBef>
                <a:spcPts val="1000"/>
              </a:spcBef>
              <a:spcAft>
                <a:spcPts val="0"/>
              </a:spcAft>
              <a:buSzPts val="2400"/>
              <a:buChar char="▻"/>
              <a:defRPr/>
            </a:lvl6pPr>
            <a:lvl7pPr indent="-381000" lvl="6" marL="3200400">
              <a:spcBef>
                <a:spcPts val="1000"/>
              </a:spcBef>
              <a:spcAft>
                <a:spcPts val="0"/>
              </a:spcAft>
              <a:buSzPts val="2400"/>
              <a:buChar char="▻"/>
              <a:defRPr/>
            </a:lvl7pPr>
            <a:lvl8pPr indent="-381000" lvl="7" marL="3657600">
              <a:spcBef>
                <a:spcPts val="1000"/>
              </a:spcBef>
              <a:spcAft>
                <a:spcPts val="0"/>
              </a:spcAft>
              <a:buSzPts val="2400"/>
              <a:buChar char="▻"/>
              <a:defRPr/>
            </a:lvl8pPr>
            <a:lvl9pPr indent="-381000" lvl="8" marL="4114800">
              <a:spcBef>
                <a:spcPts val="1000"/>
              </a:spcBef>
              <a:spcAft>
                <a:spcPts val="1000"/>
              </a:spcAft>
              <a:buSzPts val="2400"/>
              <a:buChar char="▻"/>
              <a:defRPr/>
            </a:lvl9pPr>
          </a:lstStyle>
          <a:p/>
        </p:txBody>
      </p:sp>
      <p:sp>
        <p:nvSpPr>
          <p:cNvPr id="80" name="Google Shape;80;p5"/>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81" name="Shape 81"/>
        <p:cNvGrpSpPr/>
        <p:nvPr/>
      </p:nvGrpSpPr>
      <p:grpSpPr>
        <a:xfrm>
          <a:off x="0" y="0"/>
          <a:ext cx="0" cy="0"/>
          <a:chOff x="0" y="0"/>
          <a:chExt cx="0" cy="0"/>
        </a:xfrm>
      </p:grpSpPr>
      <p:grpSp>
        <p:nvGrpSpPr>
          <p:cNvPr id="82" name="Google Shape;82;p6"/>
          <p:cNvGrpSpPr/>
          <p:nvPr/>
        </p:nvGrpSpPr>
        <p:grpSpPr>
          <a:xfrm>
            <a:off x="-4" y="40"/>
            <a:ext cx="7072430" cy="1327315"/>
            <a:chOff x="-4" y="40"/>
            <a:chExt cx="7072430" cy="1327315"/>
          </a:xfrm>
        </p:grpSpPr>
        <p:sp>
          <p:nvSpPr>
            <p:cNvPr id="83" name="Google Shape;83;p6"/>
            <p:cNvSpPr/>
            <p:nvPr/>
          </p:nvSpPr>
          <p:spPr>
            <a:xfrm>
              <a:off x="6292649" y="126425"/>
              <a:ext cx="779700" cy="259800"/>
            </a:xfrm>
            <a:prstGeom prst="triangle">
              <a:avLst>
                <a:gd fmla="val 32425" name="adj"/>
              </a:avLst>
            </a:prstGeom>
            <a:solidFill>
              <a:srgbClr val="20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nvGrpSpPr>
            <p:cNvPr id="84" name="Google Shape;84;p6"/>
            <p:cNvGrpSpPr/>
            <p:nvPr/>
          </p:nvGrpSpPr>
          <p:grpSpPr>
            <a:xfrm flipH="1" rot="10800000">
              <a:off x="3" y="40"/>
              <a:ext cx="6756168" cy="1327315"/>
              <a:chOff x="-2168138" y="330075"/>
              <a:chExt cx="8650663" cy="1699506"/>
            </a:xfrm>
          </p:grpSpPr>
          <p:sp>
            <p:nvSpPr>
              <p:cNvPr id="85" name="Google Shape;85;p6"/>
              <p:cNvSpPr/>
              <p:nvPr/>
            </p:nvSpPr>
            <p:spPr>
              <a:xfrm>
                <a:off x="-2168138" y="330081"/>
                <a:ext cx="69582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86" name="Google Shape;86;p6"/>
              <p:cNvSpPr/>
              <p:nvPr/>
            </p:nvSpPr>
            <p:spPr>
              <a:xfrm>
                <a:off x="4783025"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nvGrpSpPr>
            <p:cNvPr id="87" name="Google Shape;87;p6"/>
            <p:cNvGrpSpPr/>
            <p:nvPr/>
          </p:nvGrpSpPr>
          <p:grpSpPr>
            <a:xfrm flipH="1" rot="10800000">
              <a:off x="-4" y="381007"/>
              <a:ext cx="7072430" cy="771744"/>
              <a:chOff x="-9092084" y="330075"/>
              <a:chExt cx="15574609" cy="1699501"/>
            </a:xfrm>
          </p:grpSpPr>
          <p:sp>
            <p:nvSpPr>
              <p:cNvPr id="88" name="Google Shape;88;p6"/>
              <p:cNvSpPr/>
              <p:nvPr/>
            </p:nvSpPr>
            <p:spPr>
              <a:xfrm>
                <a:off x="-9092084" y="330076"/>
                <a:ext cx="13882200" cy="1699500"/>
              </a:xfrm>
              <a:prstGeom prst="rect">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89" name="Google Shape;89;p6"/>
              <p:cNvSpPr/>
              <p:nvPr/>
            </p:nvSpPr>
            <p:spPr>
              <a:xfrm>
                <a:off x="4783025" y="330075"/>
                <a:ext cx="1699500" cy="1699500"/>
              </a:xfrm>
              <a:prstGeom prst="rtTriangle">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grpSp>
        <p:nvGrpSpPr>
          <p:cNvPr id="90" name="Google Shape;90;p6"/>
          <p:cNvGrpSpPr/>
          <p:nvPr/>
        </p:nvGrpSpPr>
        <p:grpSpPr>
          <a:xfrm>
            <a:off x="6946842" y="4472723"/>
            <a:ext cx="2202830" cy="670795"/>
            <a:chOff x="5575242" y="4472723"/>
            <a:chExt cx="2202830" cy="670795"/>
          </a:xfrm>
        </p:grpSpPr>
        <p:sp>
          <p:nvSpPr>
            <p:cNvPr id="91" name="Google Shape;91;p6"/>
            <p:cNvSpPr/>
            <p:nvPr/>
          </p:nvSpPr>
          <p:spPr>
            <a:xfrm rot="10800000">
              <a:off x="5575242" y="4948334"/>
              <a:ext cx="394200" cy="131400"/>
            </a:xfrm>
            <a:prstGeom prst="triangle">
              <a:avLst>
                <a:gd fmla="val 32425" name="adj"/>
              </a:avLst>
            </a:prstGeom>
            <a:solidFill>
              <a:srgbClr val="728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6"/>
            <p:cNvGrpSpPr/>
            <p:nvPr/>
          </p:nvGrpSpPr>
          <p:grpSpPr>
            <a:xfrm flipH="1">
              <a:off x="5734850" y="4472723"/>
              <a:ext cx="2040837" cy="670795"/>
              <a:chOff x="1297954" y="330075"/>
              <a:chExt cx="5169293" cy="1699506"/>
            </a:xfrm>
          </p:grpSpPr>
          <p:sp>
            <p:nvSpPr>
              <p:cNvPr id="93" name="Google Shape;93;p6"/>
              <p:cNvSpPr/>
              <p:nvPr/>
            </p:nvSpPr>
            <p:spPr>
              <a:xfrm>
                <a:off x="1297954" y="330081"/>
                <a:ext cx="34767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4767747"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 name="Google Shape;95;p6"/>
            <p:cNvGrpSpPr/>
            <p:nvPr/>
          </p:nvGrpSpPr>
          <p:grpSpPr>
            <a:xfrm flipH="1">
              <a:off x="5578209" y="4646738"/>
              <a:ext cx="2199863" cy="304563"/>
              <a:chOff x="-5827153" y="330075"/>
              <a:chExt cx="12276019" cy="1699569"/>
            </a:xfrm>
          </p:grpSpPr>
          <p:sp>
            <p:nvSpPr>
              <p:cNvPr id="96" name="Google Shape;96;p6"/>
              <p:cNvSpPr/>
              <p:nvPr/>
            </p:nvSpPr>
            <p:spPr>
              <a:xfrm>
                <a:off x="-5827153" y="330144"/>
                <a:ext cx="10612200" cy="1699500"/>
              </a:xfrm>
              <a:prstGeom prst="rect">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4749366" y="330075"/>
                <a:ext cx="1699500" cy="1699500"/>
              </a:xfrm>
              <a:prstGeom prst="rtTriangle">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8" name="Google Shape;98;p6"/>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99" name="Google Shape;99;p6"/>
          <p:cNvSpPr txBox="1"/>
          <p:nvPr>
            <p:ph idx="1" type="body"/>
          </p:nvPr>
        </p:nvSpPr>
        <p:spPr>
          <a:xfrm>
            <a:off x="702125" y="1390525"/>
            <a:ext cx="8081700" cy="27342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1000"/>
              </a:spcBef>
              <a:spcAft>
                <a:spcPts val="0"/>
              </a:spcAft>
              <a:buSzPts val="2000"/>
              <a:buChar char="▻"/>
              <a:defRPr sz="2000"/>
            </a:lvl2pPr>
            <a:lvl3pPr indent="-355600" lvl="2" marL="1371600">
              <a:spcBef>
                <a:spcPts val="1000"/>
              </a:spcBef>
              <a:spcAft>
                <a:spcPts val="0"/>
              </a:spcAft>
              <a:buSzPts val="2000"/>
              <a:buChar char="▻"/>
              <a:defRPr sz="2000"/>
            </a:lvl3pPr>
            <a:lvl4pPr indent="-355600" lvl="3" marL="1828800">
              <a:spcBef>
                <a:spcPts val="1000"/>
              </a:spcBef>
              <a:spcAft>
                <a:spcPts val="0"/>
              </a:spcAft>
              <a:buSzPts val="2000"/>
              <a:buChar char="▻"/>
              <a:defRPr sz="2000"/>
            </a:lvl4pPr>
            <a:lvl5pPr indent="-355600" lvl="4" marL="2286000">
              <a:spcBef>
                <a:spcPts val="1000"/>
              </a:spcBef>
              <a:spcAft>
                <a:spcPts val="0"/>
              </a:spcAft>
              <a:buSzPts val="2000"/>
              <a:buChar char="▻"/>
              <a:defRPr sz="2000"/>
            </a:lvl5pPr>
            <a:lvl6pPr indent="-355600" lvl="5" marL="2743200">
              <a:spcBef>
                <a:spcPts val="1000"/>
              </a:spcBef>
              <a:spcAft>
                <a:spcPts val="0"/>
              </a:spcAft>
              <a:buSzPts val="2000"/>
              <a:buChar char="▻"/>
              <a:defRPr sz="2000"/>
            </a:lvl6pPr>
            <a:lvl7pPr indent="-355600" lvl="6" marL="3200400">
              <a:spcBef>
                <a:spcPts val="1000"/>
              </a:spcBef>
              <a:spcAft>
                <a:spcPts val="0"/>
              </a:spcAft>
              <a:buSzPts val="2000"/>
              <a:buChar char="▻"/>
              <a:defRPr sz="2000"/>
            </a:lvl7pPr>
            <a:lvl8pPr indent="-355600" lvl="7" marL="3657600">
              <a:spcBef>
                <a:spcPts val="1000"/>
              </a:spcBef>
              <a:spcAft>
                <a:spcPts val="0"/>
              </a:spcAft>
              <a:buSzPts val="2000"/>
              <a:buChar char="▻"/>
              <a:defRPr sz="2000"/>
            </a:lvl8pPr>
            <a:lvl9pPr indent="-355600" lvl="8" marL="4114800">
              <a:spcBef>
                <a:spcPts val="1000"/>
              </a:spcBef>
              <a:spcAft>
                <a:spcPts val="1000"/>
              </a:spcAft>
              <a:buSzPts val="2000"/>
              <a:buChar char="▻"/>
              <a:defRPr sz="2000"/>
            </a:lvl9pPr>
          </a:lstStyle>
          <a:p/>
        </p:txBody>
      </p:sp>
      <p:sp>
        <p:nvSpPr>
          <p:cNvPr id="100" name="Google Shape;100;p6"/>
          <p:cNvSpPr txBox="1"/>
          <p:nvPr>
            <p:ph idx="2" type="body"/>
          </p:nvPr>
        </p:nvSpPr>
        <p:spPr>
          <a:xfrm>
            <a:off x="4262773" y="1537988"/>
            <a:ext cx="3378300" cy="2724300"/>
          </a:xfrm>
          <a:prstGeom prst="rect">
            <a:avLst/>
          </a:prstGeom>
        </p:spPr>
        <p:txBody>
          <a:bodyPr anchorCtr="0" anchor="t" bIns="91425" lIns="91425" spcFirstLastPara="1" rIns="91425" wrap="square" tIns="91425">
            <a:noAutofit/>
          </a:bodyPr>
          <a:lstStyle>
            <a:lvl1pPr indent="-355600" lvl="0" marL="457200">
              <a:spcBef>
                <a:spcPts val="600"/>
              </a:spcBef>
              <a:spcAft>
                <a:spcPts val="0"/>
              </a:spcAft>
              <a:buSzPts val="2000"/>
              <a:buChar char="▰"/>
              <a:defRPr sz="2000"/>
            </a:lvl1pPr>
            <a:lvl2pPr indent="-355600" lvl="1" marL="914400">
              <a:spcBef>
                <a:spcPts val="1000"/>
              </a:spcBef>
              <a:spcAft>
                <a:spcPts val="0"/>
              </a:spcAft>
              <a:buSzPts val="2000"/>
              <a:buChar char="▻"/>
              <a:defRPr sz="2000"/>
            </a:lvl2pPr>
            <a:lvl3pPr indent="-355600" lvl="2" marL="1371600">
              <a:spcBef>
                <a:spcPts val="1000"/>
              </a:spcBef>
              <a:spcAft>
                <a:spcPts val="0"/>
              </a:spcAft>
              <a:buSzPts val="2000"/>
              <a:buChar char="▻"/>
              <a:defRPr sz="2000"/>
            </a:lvl3pPr>
            <a:lvl4pPr indent="-355600" lvl="3" marL="1828800">
              <a:spcBef>
                <a:spcPts val="1000"/>
              </a:spcBef>
              <a:spcAft>
                <a:spcPts val="0"/>
              </a:spcAft>
              <a:buSzPts val="2000"/>
              <a:buChar char="▻"/>
              <a:defRPr sz="2000"/>
            </a:lvl4pPr>
            <a:lvl5pPr indent="-355600" lvl="4" marL="2286000">
              <a:spcBef>
                <a:spcPts val="1000"/>
              </a:spcBef>
              <a:spcAft>
                <a:spcPts val="0"/>
              </a:spcAft>
              <a:buSzPts val="2000"/>
              <a:buChar char="▻"/>
              <a:defRPr sz="2000"/>
            </a:lvl5pPr>
            <a:lvl6pPr indent="-355600" lvl="5" marL="2743200">
              <a:spcBef>
                <a:spcPts val="1000"/>
              </a:spcBef>
              <a:spcAft>
                <a:spcPts val="0"/>
              </a:spcAft>
              <a:buSzPts val="2000"/>
              <a:buChar char="▻"/>
              <a:defRPr sz="2000"/>
            </a:lvl6pPr>
            <a:lvl7pPr indent="-355600" lvl="6" marL="3200400">
              <a:spcBef>
                <a:spcPts val="1000"/>
              </a:spcBef>
              <a:spcAft>
                <a:spcPts val="0"/>
              </a:spcAft>
              <a:buSzPts val="2000"/>
              <a:buChar char="▻"/>
              <a:defRPr sz="2000"/>
            </a:lvl7pPr>
            <a:lvl8pPr indent="-355600" lvl="7" marL="3657600">
              <a:spcBef>
                <a:spcPts val="1000"/>
              </a:spcBef>
              <a:spcAft>
                <a:spcPts val="0"/>
              </a:spcAft>
              <a:buSzPts val="2000"/>
              <a:buChar char="▻"/>
              <a:defRPr sz="2000"/>
            </a:lvl8pPr>
            <a:lvl9pPr indent="-355600" lvl="8" marL="4114800">
              <a:spcBef>
                <a:spcPts val="1000"/>
              </a:spcBef>
              <a:spcAft>
                <a:spcPts val="1000"/>
              </a:spcAft>
              <a:buSzPts val="2000"/>
              <a:buChar char="▻"/>
              <a:defRPr sz="2000"/>
            </a:lvl9pPr>
          </a:lstStyle>
          <a:p/>
        </p:txBody>
      </p:sp>
      <p:sp>
        <p:nvSpPr>
          <p:cNvPr id="101" name="Google Shape;101;p6"/>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102" name="Shape 102"/>
        <p:cNvGrpSpPr/>
        <p:nvPr/>
      </p:nvGrpSpPr>
      <p:grpSpPr>
        <a:xfrm>
          <a:off x="0" y="0"/>
          <a:ext cx="0" cy="0"/>
          <a:chOff x="0" y="0"/>
          <a:chExt cx="0" cy="0"/>
        </a:xfrm>
      </p:grpSpPr>
      <p:grpSp>
        <p:nvGrpSpPr>
          <p:cNvPr id="103" name="Google Shape;103;p7"/>
          <p:cNvGrpSpPr/>
          <p:nvPr/>
        </p:nvGrpSpPr>
        <p:grpSpPr>
          <a:xfrm>
            <a:off x="-4" y="40"/>
            <a:ext cx="7072430" cy="1327315"/>
            <a:chOff x="-4" y="40"/>
            <a:chExt cx="7072430" cy="1327315"/>
          </a:xfrm>
        </p:grpSpPr>
        <p:sp>
          <p:nvSpPr>
            <p:cNvPr id="104" name="Google Shape;104;p7"/>
            <p:cNvSpPr/>
            <p:nvPr/>
          </p:nvSpPr>
          <p:spPr>
            <a:xfrm>
              <a:off x="6292649" y="126425"/>
              <a:ext cx="779700" cy="259800"/>
            </a:xfrm>
            <a:prstGeom prst="triangle">
              <a:avLst>
                <a:gd fmla="val 32425" name="adj"/>
              </a:avLst>
            </a:prstGeom>
            <a:solidFill>
              <a:srgbClr val="20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nvGrpSpPr>
            <p:cNvPr id="105" name="Google Shape;105;p7"/>
            <p:cNvGrpSpPr/>
            <p:nvPr/>
          </p:nvGrpSpPr>
          <p:grpSpPr>
            <a:xfrm flipH="1" rot="10800000">
              <a:off x="3" y="40"/>
              <a:ext cx="6756168" cy="1327315"/>
              <a:chOff x="-2168138" y="330075"/>
              <a:chExt cx="8650663" cy="1699506"/>
            </a:xfrm>
          </p:grpSpPr>
          <p:sp>
            <p:nvSpPr>
              <p:cNvPr id="106" name="Google Shape;106;p7"/>
              <p:cNvSpPr/>
              <p:nvPr/>
            </p:nvSpPr>
            <p:spPr>
              <a:xfrm>
                <a:off x="-2168138" y="330081"/>
                <a:ext cx="69582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107" name="Google Shape;107;p7"/>
              <p:cNvSpPr/>
              <p:nvPr/>
            </p:nvSpPr>
            <p:spPr>
              <a:xfrm>
                <a:off x="4783025"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nvGrpSpPr>
            <p:cNvPr id="108" name="Google Shape;108;p7"/>
            <p:cNvGrpSpPr/>
            <p:nvPr/>
          </p:nvGrpSpPr>
          <p:grpSpPr>
            <a:xfrm flipH="1" rot="10800000">
              <a:off x="-4" y="381007"/>
              <a:ext cx="7072430" cy="771744"/>
              <a:chOff x="-9092084" y="330075"/>
              <a:chExt cx="15574609" cy="1699501"/>
            </a:xfrm>
          </p:grpSpPr>
          <p:sp>
            <p:nvSpPr>
              <p:cNvPr id="109" name="Google Shape;109;p7"/>
              <p:cNvSpPr/>
              <p:nvPr/>
            </p:nvSpPr>
            <p:spPr>
              <a:xfrm>
                <a:off x="-9092084" y="330076"/>
                <a:ext cx="13882200" cy="1699500"/>
              </a:xfrm>
              <a:prstGeom prst="rect">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110" name="Google Shape;110;p7"/>
              <p:cNvSpPr/>
              <p:nvPr/>
            </p:nvSpPr>
            <p:spPr>
              <a:xfrm>
                <a:off x="4783025" y="330075"/>
                <a:ext cx="1699500" cy="1699500"/>
              </a:xfrm>
              <a:prstGeom prst="rtTriangle">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grpSp>
        <p:nvGrpSpPr>
          <p:cNvPr id="111" name="Google Shape;111;p7"/>
          <p:cNvGrpSpPr/>
          <p:nvPr/>
        </p:nvGrpSpPr>
        <p:grpSpPr>
          <a:xfrm>
            <a:off x="6946842" y="4472723"/>
            <a:ext cx="2202830" cy="670795"/>
            <a:chOff x="5575242" y="4472723"/>
            <a:chExt cx="2202830" cy="670795"/>
          </a:xfrm>
        </p:grpSpPr>
        <p:sp>
          <p:nvSpPr>
            <p:cNvPr id="112" name="Google Shape;112;p7"/>
            <p:cNvSpPr/>
            <p:nvPr/>
          </p:nvSpPr>
          <p:spPr>
            <a:xfrm rot="10800000">
              <a:off x="5575242" y="4951309"/>
              <a:ext cx="394200" cy="131400"/>
            </a:xfrm>
            <a:prstGeom prst="triangle">
              <a:avLst>
                <a:gd fmla="val 32425" name="adj"/>
              </a:avLst>
            </a:prstGeom>
            <a:solidFill>
              <a:srgbClr val="728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 name="Google Shape;113;p7"/>
            <p:cNvGrpSpPr/>
            <p:nvPr/>
          </p:nvGrpSpPr>
          <p:grpSpPr>
            <a:xfrm flipH="1">
              <a:off x="5734850" y="4472723"/>
              <a:ext cx="2040837" cy="670795"/>
              <a:chOff x="1297954" y="330075"/>
              <a:chExt cx="5169293" cy="1699506"/>
            </a:xfrm>
          </p:grpSpPr>
          <p:sp>
            <p:nvSpPr>
              <p:cNvPr id="114" name="Google Shape;114;p7"/>
              <p:cNvSpPr/>
              <p:nvPr/>
            </p:nvSpPr>
            <p:spPr>
              <a:xfrm>
                <a:off x="1297954" y="330081"/>
                <a:ext cx="34767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7"/>
              <p:cNvSpPr/>
              <p:nvPr/>
            </p:nvSpPr>
            <p:spPr>
              <a:xfrm>
                <a:off x="4767747"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 name="Google Shape;116;p7"/>
            <p:cNvGrpSpPr/>
            <p:nvPr/>
          </p:nvGrpSpPr>
          <p:grpSpPr>
            <a:xfrm flipH="1">
              <a:off x="5578209" y="4646738"/>
              <a:ext cx="2199863" cy="304563"/>
              <a:chOff x="-5827153" y="330075"/>
              <a:chExt cx="12276019" cy="1699569"/>
            </a:xfrm>
          </p:grpSpPr>
          <p:sp>
            <p:nvSpPr>
              <p:cNvPr id="117" name="Google Shape;117;p7"/>
              <p:cNvSpPr/>
              <p:nvPr/>
            </p:nvSpPr>
            <p:spPr>
              <a:xfrm>
                <a:off x="-5827153" y="330144"/>
                <a:ext cx="10612200" cy="1699500"/>
              </a:xfrm>
              <a:prstGeom prst="rect">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7"/>
              <p:cNvSpPr/>
              <p:nvPr/>
            </p:nvSpPr>
            <p:spPr>
              <a:xfrm>
                <a:off x="4749366" y="330075"/>
                <a:ext cx="1699500" cy="1699500"/>
              </a:xfrm>
              <a:prstGeom prst="rtTriangle">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19" name="Google Shape;119;p7"/>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p:txBody>
      </p:sp>
      <p:sp>
        <p:nvSpPr>
          <p:cNvPr id="120" name="Google Shape;120;p7"/>
          <p:cNvSpPr txBox="1"/>
          <p:nvPr>
            <p:ph idx="1" type="body"/>
          </p:nvPr>
        </p:nvSpPr>
        <p:spPr>
          <a:xfrm>
            <a:off x="870450" y="1545076"/>
            <a:ext cx="2247900" cy="27099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1000"/>
              </a:spcBef>
              <a:spcAft>
                <a:spcPts val="0"/>
              </a:spcAft>
              <a:buSzPts val="1800"/>
              <a:buChar char="▻"/>
              <a:defRPr sz="1800"/>
            </a:lvl2pPr>
            <a:lvl3pPr indent="-342900" lvl="2" marL="1371600" rtl="0">
              <a:spcBef>
                <a:spcPts val="1000"/>
              </a:spcBef>
              <a:spcAft>
                <a:spcPts val="0"/>
              </a:spcAft>
              <a:buSzPts val="1800"/>
              <a:buChar char="▻"/>
              <a:defRPr sz="1800"/>
            </a:lvl3pPr>
            <a:lvl4pPr indent="-342900" lvl="3" marL="1828800" rtl="0">
              <a:spcBef>
                <a:spcPts val="1000"/>
              </a:spcBef>
              <a:spcAft>
                <a:spcPts val="0"/>
              </a:spcAft>
              <a:buSzPts val="1800"/>
              <a:buChar char="▻"/>
              <a:defRPr sz="1800"/>
            </a:lvl4pPr>
            <a:lvl5pPr indent="-342900" lvl="4" marL="2286000" rtl="0">
              <a:spcBef>
                <a:spcPts val="1000"/>
              </a:spcBef>
              <a:spcAft>
                <a:spcPts val="0"/>
              </a:spcAft>
              <a:buSzPts val="1800"/>
              <a:buChar char="▻"/>
              <a:defRPr sz="1800"/>
            </a:lvl5pPr>
            <a:lvl6pPr indent="-342900" lvl="5" marL="2743200" rtl="0">
              <a:spcBef>
                <a:spcPts val="1000"/>
              </a:spcBef>
              <a:spcAft>
                <a:spcPts val="0"/>
              </a:spcAft>
              <a:buSzPts val="1800"/>
              <a:buChar char="▻"/>
              <a:defRPr sz="1800"/>
            </a:lvl6pPr>
            <a:lvl7pPr indent="-342900" lvl="6" marL="3200400" rtl="0">
              <a:spcBef>
                <a:spcPts val="1000"/>
              </a:spcBef>
              <a:spcAft>
                <a:spcPts val="0"/>
              </a:spcAft>
              <a:buSzPts val="1800"/>
              <a:buChar char="▻"/>
              <a:defRPr sz="1800"/>
            </a:lvl7pPr>
            <a:lvl8pPr indent="-342900" lvl="7" marL="3657600" rtl="0">
              <a:spcBef>
                <a:spcPts val="1000"/>
              </a:spcBef>
              <a:spcAft>
                <a:spcPts val="0"/>
              </a:spcAft>
              <a:buSzPts val="1800"/>
              <a:buChar char="▻"/>
              <a:defRPr sz="1800"/>
            </a:lvl8pPr>
            <a:lvl9pPr indent="-342900" lvl="8" marL="4114800" rtl="0">
              <a:spcBef>
                <a:spcPts val="1000"/>
              </a:spcBef>
              <a:spcAft>
                <a:spcPts val="1000"/>
              </a:spcAft>
              <a:buSzPts val="1800"/>
              <a:buChar char="▻"/>
              <a:defRPr sz="1800"/>
            </a:lvl9pPr>
          </a:lstStyle>
          <a:p/>
        </p:txBody>
      </p:sp>
      <p:sp>
        <p:nvSpPr>
          <p:cNvPr id="121" name="Google Shape;121;p7"/>
          <p:cNvSpPr txBox="1"/>
          <p:nvPr>
            <p:ph idx="2" type="body"/>
          </p:nvPr>
        </p:nvSpPr>
        <p:spPr>
          <a:xfrm>
            <a:off x="3233637" y="1545076"/>
            <a:ext cx="2247900" cy="27099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1000"/>
              </a:spcBef>
              <a:spcAft>
                <a:spcPts val="0"/>
              </a:spcAft>
              <a:buSzPts val="1800"/>
              <a:buChar char="▻"/>
              <a:defRPr sz="1800"/>
            </a:lvl2pPr>
            <a:lvl3pPr indent="-342900" lvl="2" marL="1371600" rtl="0">
              <a:spcBef>
                <a:spcPts val="1000"/>
              </a:spcBef>
              <a:spcAft>
                <a:spcPts val="0"/>
              </a:spcAft>
              <a:buSzPts val="1800"/>
              <a:buChar char="▻"/>
              <a:defRPr sz="1800"/>
            </a:lvl3pPr>
            <a:lvl4pPr indent="-342900" lvl="3" marL="1828800" rtl="0">
              <a:spcBef>
                <a:spcPts val="1000"/>
              </a:spcBef>
              <a:spcAft>
                <a:spcPts val="0"/>
              </a:spcAft>
              <a:buSzPts val="1800"/>
              <a:buChar char="▻"/>
              <a:defRPr sz="1800"/>
            </a:lvl4pPr>
            <a:lvl5pPr indent="-342900" lvl="4" marL="2286000" rtl="0">
              <a:spcBef>
                <a:spcPts val="1000"/>
              </a:spcBef>
              <a:spcAft>
                <a:spcPts val="0"/>
              </a:spcAft>
              <a:buSzPts val="1800"/>
              <a:buChar char="▻"/>
              <a:defRPr sz="1800"/>
            </a:lvl5pPr>
            <a:lvl6pPr indent="-342900" lvl="5" marL="2743200" rtl="0">
              <a:spcBef>
                <a:spcPts val="1000"/>
              </a:spcBef>
              <a:spcAft>
                <a:spcPts val="0"/>
              </a:spcAft>
              <a:buSzPts val="1800"/>
              <a:buChar char="▻"/>
              <a:defRPr sz="1800"/>
            </a:lvl6pPr>
            <a:lvl7pPr indent="-342900" lvl="6" marL="3200400" rtl="0">
              <a:spcBef>
                <a:spcPts val="1000"/>
              </a:spcBef>
              <a:spcAft>
                <a:spcPts val="0"/>
              </a:spcAft>
              <a:buSzPts val="1800"/>
              <a:buChar char="▻"/>
              <a:defRPr sz="1800"/>
            </a:lvl7pPr>
            <a:lvl8pPr indent="-342900" lvl="7" marL="3657600" rtl="0">
              <a:spcBef>
                <a:spcPts val="1000"/>
              </a:spcBef>
              <a:spcAft>
                <a:spcPts val="0"/>
              </a:spcAft>
              <a:buSzPts val="1800"/>
              <a:buChar char="▻"/>
              <a:defRPr sz="1800"/>
            </a:lvl8pPr>
            <a:lvl9pPr indent="-342900" lvl="8" marL="4114800" rtl="0">
              <a:spcBef>
                <a:spcPts val="1000"/>
              </a:spcBef>
              <a:spcAft>
                <a:spcPts val="1000"/>
              </a:spcAft>
              <a:buSzPts val="1800"/>
              <a:buChar char="▻"/>
              <a:defRPr sz="1800"/>
            </a:lvl9pPr>
          </a:lstStyle>
          <a:p/>
        </p:txBody>
      </p:sp>
      <p:sp>
        <p:nvSpPr>
          <p:cNvPr id="122" name="Google Shape;122;p7"/>
          <p:cNvSpPr txBox="1"/>
          <p:nvPr>
            <p:ph idx="3" type="body"/>
          </p:nvPr>
        </p:nvSpPr>
        <p:spPr>
          <a:xfrm>
            <a:off x="5140600" y="1584526"/>
            <a:ext cx="2247900" cy="27099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1000"/>
              </a:spcBef>
              <a:spcAft>
                <a:spcPts val="0"/>
              </a:spcAft>
              <a:buSzPts val="1800"/>
              <a:buChar char="▻"/>
              <a:defRPr sz="1800"/>
            </a:lvl2pPr>
            <a:lvl3pPr indent="-342900" lvl="2" marL="1371600" rtl="0">
              <a:spcBef>
                <a:spcPts val="1000"/>
              </a:spcBef>
              <a:spcAft>
                <a:spcPts val="0"/>
              </a:spcAft>
              <a:buSzPts val="1800"/>
              <a:buChar char="▻"/>
              <a:defRPr sz="1800"/>
            </a:lvl3pPr>
            <a:lvl4pPr indent="-342900" lvl="3" marL="1828800" rtl="0">
              <a:spcBef>
                <a:spcPts val="1000"/>
              </a:spcBef>
              <a:spcAft>
                <a:spcPts val="0"/>
              </a:spcAft>
              <a:buSzPts val="1800"/>
              <a:buChar char="▻"/>
              <a:defRPr sz="1800"/>
            </a:lvl4pPr>
            <a:lvl5pPr indent="-342900" lvl="4" marL="2286000" rtl="0">
              <a:spcBef>
                <a:spcPts val="1000"/>
              </a:spcBef>
              <a:spcAft>
                <a:spcPts val="0"/>
              </a:spcAft>
              <a:buSzPts val="1800"/>
              <a:buChar char="▻"/>
              <a:defRPr sz="1800"/>
            </a:lvl5pPr>
            <a:lvl6pPr indent="-342900" lvl="5" marL="2743200" rtl="0">
              <a:spcBef>
                <a:spcPts val="1000"/>
              </a:spcBef>
              <a:spcAft>
                <a:spcPts val="0"/>
              </a:spcAft>
              <a:buSzPts val="1800"/>
              <a:buChar char="▻"/>
              <a:defRPr sz="1800"/>
            </a:lvl6pPr>
            <a:lvl7pPr indent="-342900" lvl="6" marL="3200400" rtl="0">
              <a:spcBef>
                <a:spcPts val="1000"/>
              </a:spcBef>
              <a:spcAft>
                <a:spcPts val="0"/>
              </a:spcAft>
              <a:buSzPts val="1800"/>
              <a:buChar char="▻"/>
              <a:defRPr sz="1800"/>
            </a:lvl7pPr>
            <a:lvl8pPr indent="-342900" lvl="7" marL="3657600" rtl="0">
              <a:spcBef>
                <a:spcPts val="1000"/>
              </a:spcBef>
              <a:spcAft>
                <a:spcPts val="0"/>
              </a:spcAft>
              <a:buSzPts val="1800"/>
              <a:buChar char="▻"/>
              <a:defRPr sz="1800"/>
            </a:lvl8pPr>
            <a:lvl9pPr indent="-342900" lvl="8" marL="4114800" rtl="0">
              <a:spcBef>
                <a:spcPts val="1000"/>
              </a:spcBef>
              <a:spcAft>
                <a:spcPts val="1000"/>
              </a:spcAft>
              <a:buSzPts val="1800"/>
              <a:buChar char="▻"/>
              <a:defRPr sz="1800"/>
            </a:lvl9pPr>
          </a:lstStyle>
          <a:p/>
        </p:txBody>
      </p:sp>
      <p:sp>
        <p:nvSpPr>
          <p:cNvPr id="123" name="Google Shape;123;p7"/>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24" name="Shape 124"/>
        <p:cNvGrpSpPr/>
        <p:nvPr/>
      </p:nvGrpSpPr>
      <p:grpSpPr>
        <a:xfrm>
          <a:off x="0" y="0"/>
          <a:ext cx="0" cy="0"/>
          <a:chOff x="0" y="0"/>
          <a:chExt cx="0" cy="0"/>
        </a:xfrm>
      </p:grpSpPr>
      <p:grpSp>
        <p:nvGrpSpPr>
          <p:cNvPr id="125" name="Google Shape;125;p8"/>
          <p:cNvGrpSpPr/>
          <p:nvPr/>
        </p:nvGrpSpPr>
        <p:grpSpPr>
          <a:xfrm>
            <a:off x="-4" y="40"/>
            <a:ext cx="7072430" cy="1327315"/>
            <a:chOff x="-4" y="40"/>
            <a:chExt cx="7072430" cy="1327315"/>
          </a:xfrm>
        </p:grpSpPr>
        <p:sp>
          <p:nvSpPr>
            <p:cNvPr id="126" name="Google Shape;126;p8"/>
            <p:cNvSpPr/>
            <p:nvPr/>
          </p:nvSpPr>
          <p:spPr>
            <a:xfrm>
              <a:off x="6292649" y="126425"/>
              <a:ext cx="779700" cy="259800"/>
            </a:xfrm>
            <a:prstGeom prst="triangle">
              <a:avLst>
                <a:gd fmla="val 32425" name="adj"/>
              </a:avLst>
            </a:prstGeom>
            <a:solidFill>
              <a:srgbClr val="20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nvGrpSpPr>
            <p:cNvPr id="127" name="Google Shape;127;p8"/>
            <p:cNvGrpSpPr/>
            <p:nvPr/>
          </p:nvGrpSpPr>
          <p:grpSpPr>
            <a:xfrm flipH="1" rot="10800000">
              <a:off x="3" y="40"/>
              <a:ext cx="6756168" cy="1327315"/>
              <a:chOff x="-2168138" y="330075"/>
              <a:chExt cx="8650663" cy="1699506"/>
            </a:xfrm>
          </p:grpSpPr>
          <p:sp>
            <p:nvSpPr>
              <p:cNvPr id="128" name="Google Shape;128;p8"/>
              <p:cNvSpPr/>
              <p:nvPr/>
            </p:nvSpPr>
            <p:spPr>
              <a:xfrm>
                <a:off x="-2168138" y="330081"/>
                <a:ext cx="69582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129" name="Google Shape;129;p8"/>
              <p:cNvSpPr/>
              <p:nvPr/>
            </p:nvSpPr>
            <p:spPr>
              <a:xfrm>
                <a:off x="4783025"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nvGrpSpPr>
            <p:cNvPr id="130" name="Google Shape;130;p8"/>
            <p:cNvGrpSpPr/>
            <p:nvPr/>
          </p:nvGrpSpPr>
          <p:grpSpPr>
            <a:xfrm flipH="1" rot="10800000">
              <a:off x="-4" y="381007"/>
              <a:ext cx="7072430" cy="771744"/>
              <a:chOff x="-9092084" y="330075"/>
              <a:chExt cx="15574609" cy="1699501"/>
            </a:xfrm>
          </p:grpSpPr>
          <p:sp>
            <p:nvSpPr>
              <p:cNvPr id="131" name="Google Shape;131;p8"/>
              <p:cNvSpPr/>
              <p:nvPr/>
            </p:nvSpPr>
            <p:spPr>
              <a:xfrm>
                <a:off x="-9092084" y="330076"/>
                <a:ext cx="13882200" cy="1699500"/>
              </a:xfrm>
              <a:prstGeom prst="rect">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sp>
            <p:nvSpPr>
              <p:cNvPr id="132" name="Google Shape;132;p8"/>
              <p:cNvSpPr/>
              <p:nvPr/>
            </p:nvSpPr>
            <p:spPr>
              <a:xfrm>
                <a:off x="4783025" y="330075"/>
                <a:ext cx="1699500" cy="1699500"/>
              </a:xfrm>
              <a:prstGeom prst="rtTriangle">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Arvo"/>
                  <a:ea typeface="Arvo"/>
                  <a:cs typeface="Arvo"/>
                  <a:sym typeface="Arvo"/>
                </a:endParaRPr>
              </a:p>
            </p:txBody>
          </p:sp>
        </p:grpSp>
      </p:grpSp>
      <p:grpSp>
        <p:nvGrpSpPr>
          <p:cNvPr id="133" name="Google Shape;133;p8"/>
          <p:cNvGrpSpPr/>
          <p:nvPr/>
        </p:nvGrpSpPr>
        <p:grpSpPr>
          <a:xfrm>
            <a:off x="6946842" y="4472723"/>
            <a:ext cx="2202830" cy="670795"/>
            <a:chOff x="5575242" y="4472723"/>
            <a:chExt cx="2202830" cy="670795"/>
          </a:xfrm>
        </p:grpSpPr>
        <p:sp>
          <p:nvSpPr>
            <p:cNvPr id="134" name="Google Shape;134;p8"/>
            <p:cNvSpPr/>
            <p:nvPr/>
          </p:nvSpPr>
          <p:spPr>
            <a:xfrm rot="10800000">
              <a:off x="5575242" y="4948334"/>
              <a:ext cx="394200" cy="131400"/>
            </a:xfrm>
            <a:prstGeom prst="triangle">
              <a:avLst>
                <a:gd fmla="val 32425" name="adj"/>
              </a:avLst>
            </a:prstGeom>
            <a:solidFill>
              <a:srgbClr val="728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5" name="Google Shape;135;p8"/>
            <p:cNvGrpSpPr/>
            <p:nvPr/>
          </p:nvGrpSpPr>
          <p:grpSpPr>
            <a:xfrm flipH="1">
              <a:off x="5734850" y="4472723"/>
              <a:ext cx="2040837" cy="670795"/>
              <a:chOff x="1297954" y="330075"/>
              <a:chExt cx="5169293" cy="1699506"/>
            </a:xfrm>
          </p:grpSpPr>
          <p:sp>
            <p:nvSpPr>
              <p:cNvPr id="136" name="Google Shape;136;p8"/>
              <p:cNvSpPr/>
              <p:nvPr/>
            </p:nvSpPr>
            <p:spPr>
              <a:xfrm>
                <a:off x="1297954" y="330081"/>
                <a:ext cx="34767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4767747"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 name="Google Shape;138;p8"/>
            <p:cNvGrpSpPr/>
            <p:nvPr/>
          </p:nvGrpSpPr>
          <p:grpSpPr>
            <a:xfrm flipH="1">
              <a:off x="5578209" y="4646738"/>
              <a:ext cx="2199863" cy="304563"/>
              <a:chOff x="-5827153" y="330075"/>
              <a:chExt cx="12276019" cy="1699569"/>
            </a:xfrm>
          </p:grpSpPr>
          <p:sp>
            <p:nvSpPr>
              <p:cNvPr id="139" name="Google Shape;139;p8"/>
              <p:cNvSpPr/>
              <p:nvPr/>
            </p:nvSpPr>
            <p:spPr>
              <a:xfrm>
                <a:off x="-5827153" y="330144"/>
                <a:ext cx="10612200" cy="1699500"/>
              </a:xfrm>
              <a:prstGeom prst="rect">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8"/>
              <p:cNvSpPr/>
              <p:nvPr/>
            </p:nvSpPr>
            <p:spPr>
              <a:xfrm>
                <a:off x="4749366" y="330075"/>
                <a:ext cx="1699500" cy="1699500"/>
              </a:xfrm>
              <a:prstGeom prst="rtTriangle">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1" name="Google Shape;141;p8"/>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2" name="Google Shape;142;p8"/>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43" name="Shape 143"/>
        <p:cNvGrpSpPr/>
        <p:nvPr/>
      </p:nvGrpSpPr>
      <p:grpSpPr>
        <a:xfrm>
          <a:off x="0" y="0"/>
          <a:ext cx="0" cy="0"/>
          <a:chOff x="0" y="0"/>
          <a:chExt cx="0" cy="0"/>
        </a:xfrm>
      </p:grpSpPr>
      <p:grpSp>
        <p:nvGrpSpPr>
          <p:cNvPr id="144" name="Google Shape;144;p9"/>
          <p:cNvGrpSpPr/>
          <p:nvPr/>
        </p:nvGrpSpPr>
        <p:grpSpPr>
          <a:xfrm>
            <a:off x="2466138" y="4472723"/>
            <a:ext cx="6686825" cy="670795"/>
            <a:chOff x="5589288" y="4472723"/>
            <a:chExt cx="6686825" cy="670795"/>
          </a:xfrm>
        </p:grpSpPr>
        <p:sp>
          <p:nvSpPr>
            <p:cNvPr id="145" name="Google Shape;145;p9"/>
            <p:cNvSpPr/>
            <p:nvPr/>
          </p:nvSpPr>
          <p:spPr>
            <a:xfrm rot="10800000">
              <a:off x="5589288" y="4948334"/>
              <a:ext cx="394200" cy="131400"/>
            </a:xfrm>
            <a:prstGeom prst="triangle">
              <a:avLst>
                <a:gd fmla="val 32425" name="adj"/>
              </a:avLst>
            </a:prstGeom>
            <a:solidFill>
              <a:srgbClr val="728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6" name="Google Shape;146;p9"/>
            <p:cNvGrpSpPr/>
            <p:nvPr/>
          </p:nvGrpSpPr>
          <p:grpSpPr>
            <a:xfrm flipH="1">
              <a:off x="5748896" y="4472723"/>
              <a:ext cx="6527217" cy="670795"/>
              <a:chOff x="-10101302" y="330075"/>
              <a:chExt cx="16532971" cy="1699506"/>
            </a:xfrm>
          </p:grpSpPr>
          <p:sp>
            <p:nvSpPr>
              <p:cNvPr id="147" name="Google Shape;147;p9"/>
              <p:cNvSpPr/>
              <p:nvPr/>
            </p:nvSpPr>
            <p:spPr>
              <a:xfrm>
                <a:off x="-10101302" y="330081"/>
                <a:ext cx="148464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9"/>
              <p:cNvSpPr/>
              <p:nvPr/>
            </p:nvSpPr>
            <p:spPr>
              <a:xfrm>
                <a:off x="4732169"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 name="Google Shape;149;p9"/>
            <p:cNvGrpSpPr/>
            <p:nvPr/>
          </p:nvGrpSpPr>
          <p:grpSpPr>
            <a:xfrm flipH="1">
              <a:off x="5592255" y="4646738"/>
              <a:ext cx="6682918" cy="304563"/>
              <a:chOff x="-30922586" y="330075"/>
              <a:chExt cx="37293070" cy="1699569"/>
            </a:xfrm>
          </p:grpSpPr>
          <p:sp>
            <p:nvSpPr>
              <p:cNvPr id="150" name="Google Shape;150;p9"/>
              <p:cNvSpPr/>
              <p:nvPr/>
            </p:nvSpPr>
            <p:spPr>
              <a:xfrm>
                <a:off x="-30922586" y="330144"/>
                <a:ext cx="35588100" cy="1699500"/>
              </a:xfrm>
              <a:prstGeom prst="rect">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9"/>
              <p:cNvSpPr/>
              <p:nvPr/>
            </p:nvSpPr>
            <p:spPr>
              <a:xfrm>
                <a:off x="4670984" y="330075"/>
                <a:ext cx="1699500" cy="1699500"/>
              </a:xfrm>
              <a:prstGeom prst="rtTriangle">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2" name="Google Shape;152;p9"/>
          <p:cNvSpPr txBox="1"/>
          <p:nvPr>
            <p:ph idx="1" type="body"/>
          </p:nvPr>
        </p:nvSpPr>
        <p:spPr>
          <a:xfrm>
            <a:off x="2682800" y="4636500"/>
            <a:ext cx="3679800" cy="315600"/>
          </a:xfrm>
          <a:prstGeom prst="rect">
            <a:avLst/>
          </a:prstGeom>
        </p:spPr>
        <p:txBody>
          <a:bodyPr anchorCtr="0" anchor="ctr" bIns="91425" lIns="91425" spcFirstLastPara="1" rIns="91425" wrap="square" tIns="91425">
            <a:noAutofit/>
          </a:bodyPr>
          <a:lstStyle>
            <a:lvl1pPr indent="-228600" lvl="0" marL="457200">
              <a:spcBef>
                <a:spcPts val="0"/>
              </a:spcBef>
              <a:spcAft>
                <a:spcPts val="0"/>
              </a:spcAft>
              <a:buSzPts val="1300"/>
              <a:buNone/>
              <a:defRPr sz="1300"/>
            </a:lvl1pPr>
          </a:lstStyle>
          <a:p/>
        </p:txBody>
      </p:sp>
      <p:sp>
        <p:nvSpPr>
          <p:cNvPr id="153" name="Google Shape;153;p9"/>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54" name="Google Shape;154;p9"/>
          <p:cNvGrpSpPr/>
          <p:nvPr/>
        </p:nvGrpSpPr>
        <p:grpSpPr>
          <a:xfrm rot="10800000">
            <a:off x="-8" y="-2"/>
            <a:ext cx="2202830" cy="670795"/>
            <a:chOff x="5575242" y="4472723"/>
            <a:chExt cx="2202830" cy="670795"/>
          </a:xfrm>
        </p:grpSpPr>
        <p:sp>
          <p:nvSpPr>
            <p:cNvPr id="155" name="Google Shape;155;p9"/>
            <p:cNvSpPr/>
            <p:nvPr/>
          </p:nvSpPr>
          <p:spPr>
            <a:xfrm rot="10800000">
              <a:off x="5575242" y="4948334"/>
              <a:ext cx="394200" cy="131400"/>
            </a:xfrm>
            <a:prstGeom prst="triangle">
              <a:avLst>
                <a:gd fmla="val 32425" name="adj"/>
              </a:avLst>
            </a:prstGeom>
            <a:solidFill>
              <a:srgbClr val="20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6" name="Google Shape;156;p9"/>
            <p:cNvGrpSpPr/>
            <p:nvPr/>
          </p:nvGrpSpPr>
          <p:grpSpPr>
            <a:xfrm flipH="1">
              <a:off x="5734850" y="4472723"/>
              <a:ext cx="2040837" cy="670795"/>
              <a:chOff x="1297954" y="330075"/>
              <a:chExt cx="5169293" cy="1699506"/>
            </a:xfrm>
          </p:grpSpPr>
          <p:sp>
            <p:nvSpPr>
              <p:cNvPr id="157" name="Google Shape;157;p9"/>
              <p:cNvSpPr/>
              <p:nvPr/>
            </p:nvSpPr>
            <p:spPr>
              <a:xfrm>
                <a:off x="1297954" y="330081"/>
                <a:ext cx="34767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4767747"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 name="Google Shape;159;p9"/>
            <p:cNvGrpSpPr/>
            <p:nvPr/>
          </p:nvGrpSpPr>
          <p:grpSpPr>
            <a:xfrm flipH="1">
              <a:off x="5578209" y="4646738"/>
              <a:ext cx="2199863" cy="304563"/>
              <a:chOff x="-5827153" y="330075"/>
              <a:chExt cx="12276019" cy="1699569"/>
            </a:xfrm>
          </p:grpSpPr>
          <p:sp>
            <p:nvSpPr>
              <p:cNvPr id="160" name="Google Shape;160;p9"/>
              <p:cNvSpPr/>
              <p:nvPr/>
            </p:nvSpPr>
            <p:spPr>
              <a:xfrm>
                <a:off x="-5827153" y="330144"/>
                <a:ext cx="10612200" cy="1699500"/>
              </a:xfrm>
              <a:prstGeom prst="rect">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9"/>
              <p:cNvSpPr/>
              <p:nvPr/>
            </p:nvSpPr>
            <p:spPr>
              <a:xfrm>
                <a:off x="4749366" y="330075"/>
                <a:ext cx="1699500" cy="1699500"/>
              </a:xfrm>
              <a:prstGeom prst="rtTriangle">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2" name="Shape 162"/>
        <p:cNvGrpSpPr/>
        <p:nvPr/>
      </p:nvGrpSpPr>
      <p:grpSpPr>
        <a:xfrm>
          <a:off x="0" y="0"/>
          <a:ext cx="0" cy="0"/>
          <a:chOff x="0" y="0"/>
          <a:chExt cx="0" cy="0"/>
        </a:xfrm>
      </p:grpSpPr>
      <p:sp>
        <p:nvSpPr>
          <p:cNvPr id="163" name="Google Shape;163;p10"/>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64" name="Google Shape;164;p10"/>
          <p:cNvGrpSpPr/>
          <p:nvPr/>
        </p:nvGrpSpPr>
        <p:grpSpPr>
          <a:xfrm>
            <a:off x="6946842" y="4472723"/>
            <a:ext cx="2202830" cy="670795"/>
            <a:chOff x="5575242" y="4472723"/>
            <a:chExt cx="2202830" cy="670795"/>
          </a:xfrm>
        </p:grpSpPr>
        <p:sp>
          <p:nvSpPr>
            <p:cNvPr id="165" name="Google Shape;165;p10"/>
            <p:cNvSpPr/>
            <p:nvPr/>
          </p:nvSpPr>
          <p:spPr>
            <a:xfrm rot="10800000">
              <a:off x="5575242" y="4948334"/>
              <a:ext cx="394200" cy="131400"/>
            </a:xfrm>
            <a:prstGeom prst="triangle">
              <a:avLst>
                <a:gd fmla="val 32425" name="adj"/>
              </a:avLst>
            </a:prstGeom>
            <a:solidFill>
              <a:srgbClr val="728A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0"/>
            <p:cNvGrpSpPr/>
            <p:nvPr/>
          </p:nvGrpSpPr>
          <p:grpSpPr>
            <a:xfrm flipH="1">
              <a:off x="5734850" y="4472723"/>
              <a:ext cx="2040837" cy="670795"/>
              <a:chOff x="1297954" y="330075"/>
              <a:chExt cx="5169293" cy="1699506"/>
            </a:xfrm>
          </p:grpSpPr>
          <p:sp>
            <p:nvSpPr>
              <p:cNvPr id="167" name="Google Shape;167;p10"/>
              <p:cNvSpPr/>
              <p:nvPr/>
            </p:nvSpPr>
            <p:spPr>
              <a:xfrm>
                <a:off x="1297954" y="330081"/>
                <a:ext cx="34767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0"/>
              <p:cNvSpPr/>
              <p:nvPr/>
            </p:nvSpPr>
            <p:spPr>
              <a:xfrm>
                <a:off x="4767747"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 name="Google Shape;169;p10"/>
            <p:cNvGrpSpPr/>
            <p:nvPr/>
          </p:nvGrpSpPr>
          <p:grpSpPr>
            <a:xfrm flipH="1">
              <a:off x="5578209" y="4646738"/>
              <a:ext cx="2199863" cy="304563"/>
              <a:chOff x="-5827153" y="330075"/>
              <a:chExt cx="12276019" cy="1699569"/>
            </a:xfrm>
          </p:grpSpPr>
          <p:sp>
            <p:nvSpPr>
              <p:cNvPr id="170" name="Google Shape;170;p10"/>
              <p:cNvSpPr/>
              <p:nvPr/>
            </p:nvSpPr>
            <p:spPr>
              <a:xfrm>
                <a:off x="-5827153" y="330144"/>
                <a:ext cx="10612200" cy="1699500"/>
              </a:xfrm>
              <a:prstGeom prst="rect">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0"/>
              <p:cNvSpPr/>
              <p:nvPr/>
            </p:nvSpPr>
            <p:spPr>
              <a:xfrm>
                <a:off x="4749366" y="330075"/>
                <a:ext cx="1699500" cy="1699500"/>
              </a:xfrm>
              <a:prstGeom prst="rtTriangle">
                <a:avLst/>
              </a:prstGeom>
              <a:solidFill>
                <a:srgbClr val="85A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 name="Google Shape;172;p10"/>
          <p:cNvGrpSpPr/>
          <p:nvPr/>
        </p:nvGrpSpPr>
        <p:grpSpPr>
          <a:xfrm rot="10800000">
            <a:off x="-8" y="-2"/>
            <a:ext cx="2202830" cy="670795"/>
            <a:chOff x="5575242" y="4472723"/>
            <a:chExt cx="2202830" cy="670795"/>
          </a:xfrm>
        </p:grpSpPr>
        <p:sp>
          <p:nvSpPr>
            <p:cNvPr id="173" name="Google Shape;173;p10"/>
            <p:cNvSpPr/>
            <p:nvPr/>
          </p:nvSpPr>
          <p:spPr>
            <a:xfrm rot="10800000">
              <a:off x="5575242" y="4948334"/>
              <a:ext cx="394200" cy="131400"/>
            </a:xfrm>
            <a:prstGeom prst="triangle">
              <a:avLst>
                <a:gd fmla="val 32425" name="adj"/>
              </a:avLst>
            </a:prstGeom>
            <a:solidFill>
              <a:srgbClr val="202C3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10"/>
            <p:cNvGrpSpPr/>
            <p:nvPr/>
          </p:nvGrpSpPr>
          <p:grpSpPr>
            <a:xfrm flipH="1">
              <a:off x="5734850" y="4472723"/>
              <a:ext cx="2040837" cy="670795"/>
              <a:chOff x="1297954" y="330075"/>
              <a:chExt cx="5169293" cy="1699506"/>
            </a:xfrm>
          </p:grpSpPr>
          <p:sp>
            <p:nvSpPr>
              <p:cNvPr id="175" name="Google Shape;175;p10"/>
              <p:cNvSpPr/>
              <p:nvPr/>
            </p:nvSpPr>
            <p:spPr>
              <a:xfrm>
                <a:off x="1297954" y="330081"/>
                <a:ext cx="3476700" cy="1699500"/>
              </a:xfrm>
              <a:prstGeom prst="rect">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0"/>
              <p:cNvSpPr/>
              <p:nvPr/>
            </p:nvSpPr>
            <p:spPr>
              <a:xfrm>
                <a:off x="4767747" y="330075"/>
                <a:ext cx="1699500" cy="1699500"/>
              </a:xfrm>
              <a:prstGeom prst="rtTriangle">
                <a:avLst/>
              </a:prstGeom>
              <a:solidFill>
                <a:srgbClr val="C7D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 name="Google Shape;177;p10"/>
            <p:cNvGrpSpPr/>
            <p:nvPr/>
          </p:nvGrpSpPr>
          <p:grpSpPr>
            <a:xfrm flipH="1">
              <a:off x="5578209" y="4646738"/>
              <a:ext cx="2199863" cy="304563"/>
              <a:chOff x="-5827153" y="330075"/>
              <a:chExt cx="12276019" cy="1699569"/>
            </a:xfrm>
          </p:grpSpPr>
          <p:sp>
            <p:nvSpPr>
              <p:cNvPr id="178" name="Google Shape;178;p10"/>
              <p:cNvSpPr/>
              <p:nvPr/>
            </p:nvSpPr>
            <p:spPr>
              <a:xfrm>
                <a:off x="-5827153" y="330144"/>
                <a:ext cx="10612200" cy="1699500"/>
              </a:xfrm>
              <a:prstGeom prst="rect">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10"/>
              <p:cNvSpPr/>
              <p:nvPr/>
            </p:nvSpPr>
            <p:spPr>
              <a:xfrm>
                <a:off x="4749366" y="330075"/>
                <a:ext cx="1699500" cy="1699500"/>
              </a:xfrm>
              <a:prstGeom prst="rtTriangle">
                <a:avLst/>
              </a:prstGeom>
              <a:solidFill>
                <a:srgbClr val="2C3B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0"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14275" y="392575"/>
            <a:ext cx="5258400" cy="766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rgbClr val="FFFFFF"/>
              </a:buClr>
              <a:buSzPts val="2000"/>
              <a:buFont typeface="Roboto Condensed"/>
              <a:buNone/>
              <a:defRPr b="1" sz="2000">
                <a:solidFill>
                  <a:srgbClr val="FFFFFF"/>
                </a:solidFill>
                <a:latin typeface="Roboto Condensed"/>
                <a:ea typeface="Roboto Condensed"/>
                <a:cs typeface="Roboto Condensed"/>
                <a:sym typeface="Roboto Condensed"/>
              </a:defRPr>
            </a:lvl1pPr>
            <a:lvl2pPr lvl="1">
              <a:spcBef>
                <a:spcPts val="0"/>
              </a:spcBef>
              <a:spcAft>
                <a:spcPts val="0"/>
              </a:spcAft>
              <a:buClr>
                <a:srgbClr val="FFFFFF"/>
              </a:buClr>
              <a:buSzPts val="2000"/>
              <a:buFont typeface="Roboto Condensed"/>
              <a:buNone/>
              <a:defRPr b="1" sz="2000">
                <a:solidFill>
                  <a:srgbClr val="FFFFFF"/>
                </a:solidFill>
                <a:latin typeface="Roboto Condensed"/>
                <a:ea typeface="Roboto Condensed"/>
                <a:cs typeface="Roboto Condensed"/>
                <a:sym typeface="Roboto Condensed"/>
              </a:defRPr>
            </a:lvl2pPr>
            <a:lvl3pPr lvl="2">
              <a:spcBef>
                <a:spcPts val="0"/>
              </a:spcBef>
              <a:spcAft>
                <a:spcPts val="0"/>
              </a:spcAft>
              <a:buClr>
                <a:srgbClr val="FFFFFF"/>
              </a:buClr>
              <a:buSzPts val="2000"/>
              <a:buFont typeface="Roboto Condensed"/>
              <a:buNone/>
              <a:defRPr b="1" sz="2000">
                <a:solidFill>
                  <a:srgbClr val="FFFFFF"/>
                </a:solidFill>
                <a:latin typeface="Roboto Condensed"/>
                <a:ea typeface="Roboto Condensed"/>
                <a:cs typeface="Roboto Condensed"/>
                <a:sym typeface="Roboto Condensed"/>
              </a:defRPr>
            </a:lvl3pPr>
            <a:lvl4pPr lvl="3">
              <a:spcBef>
                <a:spcPts val="0"/>
              </a:spcBef>
              <a:spcAft>
                <a:spcPts val="0"/>
              </a:spcAft>
              <a:buClr>
                <a:srgbClr val="FFFFFF"/>
              </a:buClr>
              <a:buSzPts val="2000"/>
              <a:buFont typeface="Roboto Condensed"/>
              <a:buNone/>
              <a:defRPr b="1" sz="2000">
                <a:solidFill>
                  <a:srgbClr val="FFFFFF"/>
                </a:solidFill>
                <a:latin typeface="Roboto Condensed"/>
                <a:ea typeface="Roboto Condensed"/>
                <a:cs typeface="Roboto Condensed"/>
                <a:sym typeface="Roboto Condensed"/>
              </a:defRPr>
            </a:lvl4pPr>
            <a:lvl5pPr lvl="4">
              <a:spcBef>
                <a:spcPts val="0"/>
              </a:spcBef>
              <a:spcAft>
                <a:spcPts val="0"/>
              </a:spcAft>
              <a:buClr>
                <a:srgbClr val="FFFFFF"/>
              </a:buClr>
              <a:buSzPts val="2000"/>
              <a:buFont typeface="Roboto Condensed"/>
              <a:buNone/>
              <a:defRPr b="1" sz="2000">
                <a:solidFill>
                  <a:srgbClr val="FFFFFF"/>
                </a:solidFill>
                <a:latin typeface="Roboto Condensed"/>
                <a:ea typeface="Roboto Condensed"/>
                <a:cs typeface="Roboto Condensed"/>
                <a:sym typeface="Roboto Condensed"/>
              </a:defRPr>
            </a:lvl5pPr>
            <a:lvl6pPr lvl="5">
              <a:spcBef>
                <a:spcPts val="0"/>
              </a:spcBef>
              <a:spcAft>
                <a:spcPts val="0"/>
              </a:spcAft>
              <a:buClr>
                <a:srgbClr val="FFFFFF"/>
              </a:buClr>
              <a:buSzPts val="2000"/>
              <a:buFont typeface="Roboto Condensed"/>
              <a:buNone/>
              <a:defRPr b="1" sz="2000">
                <a:solidFill>
                  <a:srgbClr val="FFFFFF"/>
                </a:solidFill>
                <a:latin typeface="Roboto Condensed"/>
                <a:ea typeface="Roboto Condensed"/>
                <a:cs typeface="Roboto Condensed"/>
                <a:sym typeface="Roboto Condensed"/>
              </a:defRPr>
            </a:lvl6pPr>
            <a:lvl7pPr lvl="6">
              <a:spcBef>
                <a:spcPts val="0"/>
              </a:spcBef>
              <a:spcAft>
                <a:spcPts val="0"/>
              </a:spcAft>
              <a:buClr>
                <a:srgbClr val="FFFFFF"/>
              </a:buClr>
              <a:buSzPts val="2000"/>
              <a:buFont typeface="Roboto Condensed"/>
              <a:buNone/>
              <a:defRPr b="1" sz="2000">
                <a:solidFill>
                  <a:srgbClr val="FFFFFF"/>
                </a:solidFill>
                <a:latin typeface="Roboto Condensed"/>
                <a:ea typeface="Roboto Condensed"/>
                <a:cs typeface="Roboto Condensed"/>
                <a:sym typeface="Roboto Condensed"/>
              </a:defRPr>
            </a:lvl7pPr>
            <a:lvl8pPr lvl="7">
              <a:spcBef>
                <a:spcPts val="0"/>
              </a:spcBef>
              <a:spcAft>
                <a:spcPts val="0"/>
              </a:spcAft>
              <a:buClr>
                <a:srgbClr val="FFFFFF"/>
              </a:buClr>
              <a:buSzPts val="2000"/>
              <a:buFont typeface="Roboto Condensed"/>
              <a:buNone/>
              <a:defRPr b="1" sz="2000">
                <a:solidFill>
                  <a:srgbClr val="FFFFFF"/>
                </a:solidFill>
                <a:latin typeface="Roboto Condensed"/>
                <a:ea typeface="Roboto Condensed"/>
                <a:cs typeface="Roboto Condensed"/>
                <a:sym typeface="Roboto Condensed"/>
              </a:defRPr>
            </a:lvl8pPr>
            <a:lvl9pPr lvl="8">
              <a:spcBef>
                <a:spcPts val="0"/>
              </a:spcBef>
              <a:spcAft>
                <a:spcPts val="0"/>
              </a:spcAft>
              <a:buClr>
                <a:srgbClr val="FFFFFF"/>
              </a:buClr>
              <a:buSzPts val="2000"/>
              <a:buFont typeface="Roboto Condensed"/>
              <a:buNone/>
              <a:defRPr b="1" sz="2000">
                <a:solidFill>
                  <a:srgbClr val="FFFFFF"/>
                </a:solidFill>
                <a:latin typeface="Roboto Condensed"/>
                <a:ea typeface="Roboto Condensed"/>
                <a:cs typeface="Roboto Condensed"/>
                <a:sym typeface="Roboto Condensed"/>
              </a:defRPr>
            </a:lvl9pPr>
          </a:lstStyle>
          <a:p/>
        </p:txBody>
      </p:sp>
      <p:sp>
        <p:nvSpPr>
          <p:cNvPr id="7" name="Google Shape;7;p1"/>
          <p:cNvSpPr txBox="1"/>
          <p:nvPr>
            <p:ph idx="1" type="body"/>
          </p:nvPr>
        </p:nvSpPr>
        <p:spPr>
          <a:xfrm>
            <a:off x="814275" y="1327350"/>
            <a:ext cx="6132600" cy="3145500"/>
          </a:xfrm>
          <a:prstGeom prst="rect">
            <a:avLst/>
          </a:prstGeom>
          <a:noFill/>
          <a:ln>
            <a:noFill/>
          </a:ln>
        </p:spPr>
        <p:txBody>
          <a:bodyPr anchorCtr="0" anchor="ctr" bIns="91425" lIns="91425" spcFirstLastPara="1" rIns="91425" wrap="square" tIns="91425">
            <a:noAutofit/>
          </a:bodyPr>
          <a:lstStyle>
            <a:lvl1pPr indent="-381000" lvl="0" marL="457200">
              <a:spcBef>
                <a:spcPts val="6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1pPr>
            <a:lvl2pPr indent="-381000" lvl="1" marL="9144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2pPr>
            <a:lvl3pPr indent="-381000" lvl="2" marL="13716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3pPr>
            <a:lvl4pPr indent="-381000" lvl="3" marL="18288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4pPr>
            <a:lvl5pPr indent="-381000" lvl="4" marL="2286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5pPr>
            <a:lvl6pPr indent="-381000" lvl="5" marL="27432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6pPr>
            <a:lvl7pPr indent="-381000" lvl="6" marL="32004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7pPr>
            <a:lvl8pPr indent="-381000" lvl="7" marL="36576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8pPr>
            <a:lvl9pPr indent="-381000" lvl="8" marL="4114800">
              <a:spcBef>
                <a:spcPts val="1000"/>
              </a:spcBef>
              <a:spcAft>
                <a:spcPts val="100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9pPr>
          </a:lstStyle>
          <a:p/>
        </p:txBody>
      </p:sp>
      <p:sp>
        <p:nvSpPr>
          <p:cNvPr id="8" name="Google Shape;8;p1"/>
          <p:cNvSpPr txBox="1"/>
          <p:nvPr>
            <p:ph idx="12" type="sldNum"/>
          </p:nvPr>
        </p:nvSpPr>
        <p:spPr>
          <a:xfrm>
            <a:off x="7618000" y="4636500"/>
            <a:ext cx="1487400" cy="315600"/>
          </a:xfrm>
          <a:prstGeom prst="rect">
            <a:avLst/>
          </a:prstGeom>
          <a:noFill/>
          <a:ln>
            <a:noFill/>
          </a:ln>
        </p:spPr>
        <p:txBody>
          <a:bodyPr anchorCtr="0" anchor="ctr" bIns="91425" lIns="91425" spcFirstLastPara="1" rIns="91425" wrap="square" tIns="91425">
            <a:noAutofit/>
          </a:bodyPr>
          <a:lstStyle>
            <a:lvl1pPr lvl="0" algn="r">
              <a:buNone/>
              <a:defRPr b="1" sz="1200">
                <a:solidFill>
                  <a:srgbClr val="FFFFFF"/>
                </a:solidFill>
                <a:latin typeface="Roboto Condensed"/>
                <a:ea typeface="Roboto Condensed"/>
                <a:cs typeface="Roboto Condensed"/>
                <a:sym typeface="Roboto Condensed"/>
              </a:defRPr>
            </a:lvl1pPr>
            <a:lvl2pPr lvl="1" algn="r">
              <a:buNone/>
              <a:defRPr b="1" sz="1200">
                <a:solidFill>
                  <a:srgbClr val="FFFFFF"/>
                </a:solidFill>
                <a:latin typeface="Roboto Condensed"/>
                <a:ea typeface="Roboto Condensed"/>
                <a:cs typeface="Roboto Condensed"/>
                <a:sym typeface="Roboto Condensed"/>
              </a:defRPr>
            </a:lvl2pPr>
            <a:lvl3pPr lvl="2" algn="r">
              <a:buNone/>
              <a:defRPr b="1" sz="1200">
                <a:solidFill>
                  <a:srgbClr val="FFFFFF"/>
                </a:solidFill>
                <a:latin typeface="Roboto Condensed"/>
                <a:ea typeface="Roboto Condensed"/>
                <a:cs typeface="Roboto Condensed"/>
                <a:sym typeface="Roboto Condensed"/>
              </a:defRPr>
            </a:lvl3pPr>
            <a:lvl4pPr lvl="3" algn="r">
              <a:buNone/>
              <a:defRPr b="1" sz="1200">
                <a:solidFill>
                  <a:srgbClr val="FFFFFF"/>
                </a:solidFill>
                <a:latin typeface="Roboto Condensed"/>
                <a:ea typeface="Roboto Condensed"/>
                <a:cs typeface="Roboto Condensed"/>
                <a:sym typeface="Roboto Condensed"/>
              </a:defRPr>
            </a:lvl4pPr>
            <a:lvl5pPr lvl="4" algn="r">
              <a:buNone/>
              <a:defRPr b="1" sz="1200">
                <a:solidFill>
                  <a:srgbClr val="FFFFFF"/>
                </a:solidFill>
                <a:latin typeface="Roboto Condensed"/>
                <a:ea typeface="Roboto Condensed"/>
                <a:cs typeface="Roboto Condensed"/>
                <a:sym typeface="Roboto Condensed"/>
              </a:defRPr>
            </a:lvl5pPr>
            <a:lvl6pPr lvl="5" algn="r">
              <a:buNone/>
              <a:defRPr b="1" sz="1200">
                <a:solidFill>
                  <a:srgbClr val="FFFFFF"/>
                </a:solidFill>
                <a:latin typeface="Roboto Condensed"/>
                <a:ea typeface="Roboto Condensed"/>
                <a:cs typeface="Roboto Condensed"/>
                <a:sym typeface="Roboto Condensed"/>
              </a:defRPr>
            </a:lvl6pPr>
            <a:lvl7pPr lvl="6" algn="r">
              <a:buNone/>
              <a:defRPr b="1" sz="1200">
                <a:solidFill>
                  <a:srgbClr val="FFFFFF"/>
                </a:solidFill>
                <a:latin typeface="Roboto Condensed"/>
                <a:ea typeface="Roboto Condensed"/>
                <a:cs typeface="Roboto Condensed"/>
                <a:sym typeface="Roboto Condensed"/>
              </a:defRPr>
            </a:lvl7pPr>
            <a:lvl8pPr lvl="7" algn="r">
              <a:buNone/>
              <a:defRPr b="1" sz="1200">
                <a:solidFill>
                  <a:srgbClr val="FFFFFF"/>
                </a:solidFill>
                <a:latin typeface="Roboto Condensed"/>
                <a:ea typeface="Roboto Condensed"/>
                <a:cs typeface="Roboto Condensed"/>
                <a:sym typeface="Roboto Condensed"/>
              </a:defRPr>
            </a:lvl8pPr>
            <a:lvl9pPr lvl="8" algn="r">
              <a:buNone/>
              <a:defRPr b="1" sz="1200">
                <a:solidFill>
                  <a:srgbClr val="FFFFFF"/>
                </a:solidFill>
                <a:latin typeface="Roboto Condensed"/>
                <a:ea typeface="Roboto Condensed"/>
                <a:cs typeface="Roboto Condensed"/>
                <a:sym typeface="Roboto Condensed"/>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1.xml"/><Relationship Id="rId3" Type="http://schemas.openxmlformats.org/officeDocument/2006/relationships/image" Target="../media/image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7.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8.xml"/><Relationship Id="rId3" Type="http://schemas.openxmlformats.org/officeDocument/2006/relationships/image" Target="../media/image4.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52.xml"/><Relationship Id="rId3" Type="http://schemas.openxmlformats.org/officeDocument/2006/relationships/image" Target="../media/image5.gi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11"/>
          <p:cNvSpPr txBox="1"/>
          <p:nvPr>
            <p:ph type="ctrTitle"/>
          </p:nvPr>
        </p:nvSpPr>
        <p:spPr>
          <a:xfrm>
            <a:off x="503625" y="1090800"/>
            <a:ext cx="5367900" cy="2961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Structurer et tester une application Spring</a:t>
            </a:r>
            <a:endParaRPr/>
          </a:p>
        </p:txBody>
      </p:sp>
      <p:grpSp>
        <p:nvGrpSpPr>
          <p:cNvPr id="185" name="Google Shape;185;p11"/>
          <p:cNvGrpSpPr/>
          <p:nvPr/>
        </p:nvGrpSpPr>
        <p:grpSpPr>
          <a:xfrm>
            <a:off x="5330473" y="1640726"/>
            <a:ext cx="2982319" cy="1957874"/>
            <a:chOff x="5247525" y="3007275"/>
            <a:chExt cx="517575" cy="384825"/>
          </a:xfrm>
        </p:grpSpPr>
        <p:sp>
          <p:nvSpPr>
            <p:cNvPr id="186" name="Google Shape;186;p11"/>
            <p:cNvSpPr/>
            <p:nvPr/>
          </p:nvSpPr>
          <p:spPr>
            <a:xfrm>
              <a:off x="5247525" y="3007275"/>
              <a:ext cx="348900" cy="348900"/>
            </a:xfrm>
            <a:custGeom>
              <a:rect b="b" l="l" r="r" t="t"/>
              <a:pathLst>
                <a:path extrusionOk="0" fill="none" h="13956" w="13956">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cap="rnd" cmpd="sng" w="38100">
              <a:solidFill>
                <a:srgbClr val="85A0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1"/>
            <p:cNvSpPr/>
            <p:nvPr/>
          </p:nvSpPr>
          <p:spPr>
            <a:xfrm>
              <a:off x="5566575" y="3193575"/>
              <a:ext cx="198525" cy="198525"/>
            </a:xfrm>
            <a:custGeom>
              <a:rect b="b" l="l" r="r" t="t"/>
              <a:pathLst>
                <a:path extrusionOk="0" fill="none" h="7941" w="7941">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cap="rnd" cmpd="sng" w="38100">
              <a:solidFill>
                <a:srgbClr val="85A05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2" name="Shape 352"/>
        <p:cNvGrpSpPr/>
        <p:nvPr/>
      </p:nvGrpSpPr>
      <p:grpSpPr>
        <a:xfrm>
          <a:off x="0" y="0"/>
          <a:ext cx="0" cy="0"/>
          <a:chOff x="0" y="0"/>
          <a:chExt cx="0" cy="0"/>
        </a:xfrm>
      </p:grpSpPr>
      <p:sp>
        <p:nvSpPr>
          <p:cNvPr id="353" name="Google Shape;353;p20"/>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Modèle n-tiers</a:t>
            </a:r>
            <a:endParaRPr/>
          </a:p>
        </p:txBody>
      </p:sp>
      <p:sp>
        <p:nvSpPr>
          <p:cNvPr id="354" name="Google Shape;354;p20"/>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355" name="Google Shape;355;p20"/>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356" name="Google Shape;356;p20"/>
          <p:cNvGrpSpPr/>
          <p:nvPr/>
        </p:nvGrpSpPr>
        <p:grpSpPr>
          <a:xfrm>
            <a:off x="293683" y="574116"/>
            <a:ext cx="309041" cy="403123"/>
            <a:chOff x="590250" y="244200"/>
            <a:chExt cx="407975" cy="532175"/>
          </a:xfrm>
        </p:grpSpPr>
        <p:sp>
          <p:nvSpPr>
            <p:cNvPr id="357" name="Google Shape;357;p20"/>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0"/>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0"/>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0"/>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0"/>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0"/>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0"/>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0"/>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0"/>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0"/>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0"/>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0"/>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0"/>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0"/>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1" name="Google Shape;371;p20"/>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Couche </a:t>
            </a:r>
            <a:r>
              <a:rPr b="1" lang="en">
                <a:solidFill>
                  <a:srgbClr val="FF9900"/>
                </a:solidFill>
                <a:latin typeface="Roboto Condensed"/>
                <a:ea typeface="Roboto Condensed"/>
                <a:cs typeface="Roboto Condensed"/>
                <a:sym typeface="Roboto Condensed"/>
              </a:rPr>
              <a:t>persistance</a:t>
            </a:r>
            <a:r>
              <a:rPr b="1" lang="en">
                <a:solidFill>
                  <a:srgbClr val="FF9900"/>
                </a:solidFill>
                <a:latin typeface="Roboto Condensed"/>
                <a:ea typeface="Roboto Condensed"/>
                <a:cs typeface="Roboto Condensed"/>
                <a:sym typeface="Roboto Condensed"/>
              </a:rPr>
              <a:t> des données</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C’est la </a:t>
            </a:r>
            <a:r>
              <a:rPr b="1" lang="en">
                <a:latin typeface="Roboto Condensed"/>
                <a:ea typeface="Roboto Condensed"/>
                <a:cs typeface="Roboto Condensed"/>
                <a:sym typeface="Roboto Condensed"/>
              </a:rPr>
              <a:t>seule</a:t>
            </a:r>
            <a:r>
              <a:rPr lang="en"/>
              <a:t> couche interagissant avec le système de stockage des données. On parle de </a:t>
            </a:r>
            <a:r>
              <a:rPr b="1" lang="en">
                <a:latin typeface="Roboto Condensed"/>
                <a:ea typeface="Roboto Condensed"/>
                <a:cs typeface="Roboto Condensed"/>
                <a:sym typeface="Roboto Condensed"/>
              </a:rPr>
              <a:t>DAO </a:t>
            </a:r>
            <a:r>
              <a:rPr lang="en"/>
              <a:t>pour Data Acces Object.</a:t>
            </a:r>
            <a:endParaRPr/>
          </a:p>
          <a:p>
            <a:pPr indent="0" lvl="0" marL="0" marR="0" rtl="0" algn="l">
              <a:lnSpc>
                <a:spcPct val="100000"/>
              </a:lnSpc>
              <a:spcBef>
                <a:spcPts val="1000"/>
              </a:spcBef>
              <a:spcAft>
                <a:spcPts val="0"/>
              </a:spcAft>
              <a:buNone/>
            </a:pPr>
            <a:r>
              <a:rPr lang="en"/>
              <a:t>Elle n'interprète en rien les données extraites et se contente de les propager à la couche Logique qui saura en faire l’usage demandé par la couche de présentation. </a:t>
            </a:r>
            <a:endParaRPr/>
          </a:p>
          <a:p>
            <a:pPr indent="0" lvl="0" marL="0" marR="0" rtl="0" algn="l">
              <a:lnSpc>
                <a:spcPct val="100000"/>
              </a:lnSpc>
              <a:spcBef>
                <a:spcPts val="1000"/>
              </a:spcBef>
              <a:spcAft>
                <a:spcPts val="0"/>
              </a:spcAft>
              <a:buNone/>
            </a:pPr>
            <a:r>
              <a:rPr lang="en"/>
              <a:t>Là encore, plusieurs formes sont possibles: </a:t>
            </a:r>
            <a:endParaRPr/>
          </a:p>
          <a:p>
            <a:pPr indent="-355600" lvl="0" marL="457200" marR="0" rtl="0" algn="l">
              <a:lnSpc>
                <a:spcPct val="100000"/>
              </a:lnSpc>
              <a:spcBef>
                <a:spcPts val="1000"/>
              </a:spcBef>
              <a:spcAft>
                <a:spcPts val="0"/>
              </a:spcAft>
              <a:buSzPts val="2000"/>
              <a:buChar char="▰"/>
            </a:pPr>
            <a:r>
              <a:rPr lang="en"/>
              <a:t>Lecture de fichiers</a:t>
            </a:r>
            <a:endParaRPr/>
          </a:p>
          <a:p>
            <a:pPr indent="-355600" lvl="0" marL="457200" marR="0" rtl="0" algn="l">
              <a:lnSpc>
                <a:spcPct val="100000"/>
              </a:lnSpc>
              <a:spcBef>
                <a:spcPts val="0"/>
              </a:spcBef>
              <a:spcAft>
                <a:spcPts val="0"/>
              </a:spcAft>
              <a:buSzPts val="2000"/>
              <a:buChar char="▰"/>
            </a:pPr>
            <a:r>
              <a:rPr lang="en"/>
              <a:t>Interaction avec une base de données</a:t>
            </a:r>
            <a:endParaRPr/>
          </a:p>
          <a:p>
            <a:pPr indent="-355600" lvl="0" marL="457200" marR="0" rtl="0" algn="l">
              <a:lnSpc>
                <a:spcPct val="100000"/>
              </a:lnSpc>
              <a:spcBef>
                <a:spcPts val="0"/>
              </a:spcBef>
              <a:spcAft>
                <a:spcPts val="0"/>
              </a:spcAft>
              <a:buSzPts val="2000"/>
              <a:buChar char="▰"/>
            </a:pPr>
            <a:r>
              <a:rPr lang="en"/>
              <a:t>Appel vers un Web Service externe</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21"/>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Modèle n-tiers</a:t>
            </a:r>
            <a:endParaRPr/>
          </a:p>
        </p:txBody>
      </p:sp>
      <p:sp>
        <p:nvSpPr>
          <p:cNvPr id="377" name="Google Shape;377;p21"/>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378" name="Google Shape;378;p21"/>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379" name="Google Shape;379;p21"/>
          <p:cNvGrpSpPr/>
          <p:nvPr/>
        </p:nvGrpSpPr>
        <p:grpSpPr>
          <a:xfrm>
            <a:off x="293683" y="574116"/>
            <a:ext cx="309041" cy="403123"/>
            <a:chOff x="590250" y="244200"/>
            <a:chExt cx="407975" cy="532175"/>
          </a:xfrm>
        </p:grpSpPr>
        <p:sp>
          <p:nvSpPr>
            <p:cNvPr id="380" name="Google Shape;380;p21"/>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1"/>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1"/>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1"/>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1"/>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1"/>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1"/>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1"/>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1"/>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1"/>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1"/>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1"/>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1"/>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1"/>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21"/>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DO vs DTO : des POJOs</a:t>
            </a:r>
            <a:endParaRPr b="1">
              <a:solidFill>
                <a:srgbClr val="FF9900"/>
              </a:solidFill>
              <a:latin typeface="Roboto Condensed"/>
              <a:ea typeface="Roboto Condensed"/>
              <a:cs typeface="Roboto Condensed"/>
              <a:sym typeface="Roboto Condensed"/>
            </a:endParaRPr>
          </a:p>
          <a:p>
            <a:pPr indent="-355600" lvl="0" marL="457200" marR="0" rtl="0" algn="l">
              <a:lnSpc>
                <a:spcPct val="100000"/>
              </a:lnSpc>
              <a:spcBef>
                <a:spcPts val="1000"/>
              </a:spcBef>
              <a:spcAft>
                <a:spcPts val="0"/>
              </a:spcAft>
              <a:buSzPts val="2000"/>
              <a:buChar char="▰"/>
            </a:pPr>
            <a:r>
              <a:rPr b="1" lang="en">
                <a:latin typeface="Roboto Condensed"/>
                <a:ea typeface="Roboto Condensed"/>
                <a:cs typeface="Roboto Condensed"/>
                <a:sym typeface="Roboto Condensed"/>
              </a:rPr>
              <a:t>DO </a:t>
            </a:r>
            <a:r>
              <a:rPr lang="en"/>
              <a:t>: Data Object. Ne fait que porter les données issues du système de stockage</a:t>
            </a:r>
            <a:endParaRPr/>
          </a:p>
          <a:p>
            <a:pPr indent="0" lvl="0" marL="457200" marR="0" rtl="0" algn="l">
              <a:lnSpc>
                <a:spcPct val="100000"/>
              </a:lnSpc>
              <a:spcBef>
                <a:spcPts val="1000"/>
              </a:spcBef>
              <a:spcAft>
                <a:spcPts val="0"/>
              </a:spcAft>
              <a:buNone/>
            </a:pPr>
            <a:r>
              <a:t/>
            </a:r>
            <a:endParaRPr/>
          </a:p>
          <a:p>
            <a:pPr indent="-355600" lvl="0" marL="457200" marR="0" rtl="0" algn="l">
              <a:lnSpc>
                <a:spcPct val="100000"/>
              </a:lnSpc>
              <a:spcBef>
                <a:spcPts val="1000"/>
              </a:spcBef>
              <a:spcAft>
                <a:spcPts val="0"/>
              </a:spcAft>
              <a:buSzPts val="2000"/>
              <a:buChar char="▰"/>
            </a:pPr>
            <a:r>
              <a:rPr b="1" lang="en">
                <a:latin typeface="Roboto Condensed"/>
                <a:ea typeface="Roboto Condensed"/>
                <a:cs typeface="Roboto Condensed"/>
                <a:sym typeface="Roboto Condensed"/>
              </a:rPr>
              <a:t>DTO </a:t>
            </a:r>
            <a:r>
              <a:rPr lang="en"/>
              <a:t>: Data Transfer Object. Sert à encapsuler plusieurs données à transférer ensemble. Il peut être composés de plusieurs BO, voire de nouveaux objets, ou d’autres DTO</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8" name="Shape 398"/>
        <p:cNvGrpSpPr/>
        <p:nvPr/>
      </p:nvGrpSpPr>
      <p:grpSpPr>
        <a:xfrm>
          <a:off x="0" y="0"/>
          <a:ext cx="0" cy="0"/>
          <a:chOff x="0" y="0"/>
          <a:chExt cx="0" cy="0"/>
        </a:xfrm>
      </p:grpSpPr>
      <p:sp>
        <p:nvSpPr>
          <p:cNvPr id="399" name="Google Shape;399;p22"/>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Modèle n-tiers</a:t>
            </a:r>
            <a:endParaRPr/>
          </a:p>
        </p:txBody>
      </p:sp>
      <p:sp>
        <p:nvSpPr>
          <p:cNvPr id="400" name="Google Shape;400;p22"/>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401" name="Google Shape;401;p22"/>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402" name="Google Shape;402;p22"/>
          <p:cNvGrpSpPr/>
          <p:nvPr/>
        </p:nvGrpSpPr>
        <p:grpSpPr>
          <a:xfrm>
            <a:off x="293683" y="574116"/>
            <a:ext cx="309041" cy="403123"/>
            <a:chOff x="590250" y="244200"/>
            <a:chExt cx="407975" cy="532175"/>
          </a:xfrm>
        </p:grpSpPr>
        <p:sp>
          <p:nvSpPr>
            <p:cNvPr id="403" name="Google Shape;403;p22"/>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2"/>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2"/>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2"/>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2"/>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2"/>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2"/>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2"/>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2"/>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2"/>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2"/>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2"/>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2"/>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2"/>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7" name="Google Shape;417;p22"/>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Programmation par interface</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Cette philosophie se rapproche du “Contrat de Service”: seul le résultat compte, pas l’implémentation.</a:t>
            </a:r>
            <a:endParaRPr/>
          </a:p>
          <a:p>
            <a:pPr indent="0" lvl="0" marL="0" marR="0" rtl="0" algn="l">
              <a:lnSpc>
                <a:spcPct val="100000"/>
              </a:lnSpc>
              <a:spcBef>
                <a:spcPts val="1000"/>
              </a:spcBef>
              <a:spcAft>
                <a:spcPts val="0"/>
              </a:spcAft>
              <a:buNone/>
            </a:pPr>
            <a:r>
              <a:rPr lang="en"/>
              <a:t>C’est un phénomène grandement facilité par Spring et la programmation par interface Java.</a:t>
            </a:r>
            <a:endParaRPr/>
          </a:p>
          <a:p>
            <a:pPr indent="0" lvl="0" marL="0" marR="0" rtl="0" algn="l">
              <a:lnSpc>
                <a:spcPct val="100000"/>
              </a:lnSpc>
              <a:spcBef>
                <a:spcPts val="1000"/>
              </a:spcBef>
              <a:spcAft>
                <a:spcPts val="0"/>
              </a:spcAft>
              <a:buNone/>
            </a:pPr>
            <a:r>
              <a:rPr lang="en"/>
              <a:t>Le passage d’une implémentation à l’autre est transparent tant que la couche supérieure utilise toujours l’interface et non pas l’implémentation.</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1" name="Shape 421"/>
        <p:cNvGrpSpPr/>
        <p:nvPr/>
      </p:nvGrpSpPr>
      <p:grpSpPr>
        <a:xfrm>
          <a:off x="0" y="0"/>
          <a:ext cx="0" cy="0"/>
          <a:chOff x="0" y="0"/>
          <a:chExt cx="0" cy="0"/>
        </a:xfrm>
      </p:grpSpPr>
      <p:sp>
        <p:nvSpPr>
          <p:cNvPr id="422" name="Google Shape;422;p23"/>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Modèle n-tiers</a:t>
            </a:r>
            <a:endParaRPr/>
          </a:p>
        </p:txBody>
      </p:sp>
      <p:sp>
        <p:nvSpPr>
          <p:cNvPr id="423" name="Google Shape;423;p23"/>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424" name="Google Shape;424;p23"/>
          <p:cNvSpPr txBox="1"/>
          <p:nvPr>
            <p:ph idx="1" type="body"/>
          </p:nvPr>
        </p:nvSpPr>
        <p:spPr>
          <a:xfrm>
            <a:off x="4489850" y="1439625"/>
            <a:ext cx="37674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rPr lang="en"/>
              <a:t>Le passage de InterfaceImpl2 à InterfaceImpl1 doit être totalement transparent pour Class</a:t>
            </a:r>
            <a:endParaRPr/>
          </a:p>
        </p:txBody>
      </p:sp>
      <p:grpSp>
        <p:nvGrpSpPr>
          <p:cNvPr id="425" name="Google Shape;425;p23"/>
          <p:cNvGrpSpPr/>
          <p:nvPr/>
        </p:nvGrpSpPr>
        <p:grpSpPr>
          <a:xfrm>
            <a:off x="293683" y="574116"/>
            <a:ext cx="309041" cy="403123"/>
            <a:chOff x="590250" y="244200"/>
            <a:chExt cx="407975" cy="532175"/>
          </a:xfrm>
        </p:grpSpPr>
        <p:sp>
          <p:nvSpPr>
            <p:cNvPr id="426" name="Google Shape;426;p23"/>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3"/>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3"/>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3"/>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3"/>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3"/>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3"/>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3"/>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3"/>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3"/>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3"/>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3"/>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3"/>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3"/>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0" name="Google Shape;440;p23"/>
          <p:cNvPicPr preferRelativeResize="0"/>
          <p:nvPr/>
        </p:nvPicPr>
        <p:blipFill>
          <a:blip r:embed="rId3">
            <a:alphaModFix/>
          </a:blip>
          <a:stretch>
            <a:fillRect/>
          </a:stretch>
        </p:blipFill>
        <p:spPr>
          <a:xfrm>
            <a:off x="349525" y="1569438"/>
            <a:ext cx="3629025" cy="3152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4" name="Shape 444"/>
        <p:cNvGrpSpPr/>
        <p:nvPr/>
      </p:nvGrpSpPr>
      <p:grpSpPr>
        <a:xfrm>
          <a:off x="0" y="0"/>
          <a:ext cx="0" cy="0"/>
          <a:chOff x="0" y="0"/>
          <a:chExt cx="0" cy="0"/>
        </a:xfrm>
      </p:grpSpPr>
      <p:sp>
        <p:nvSpPr>
          <p:cNvPr id="445" name="Google Shape;445;p24"/>
          <p:cNvSpPr txBox="1"/>
          <p:nvPr>
            <p:ph idx="4294967295" type="ctrTitle"/>
          </p:nvPr>
        </p:nvSpPr>
        <p:spPr>
          <a:xfrm>
            <a:off x="685800" y="2269150"/>
            <a:ext cx="7790400" cy="115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7200">
                <a:solidFill>
                  <a:srgbClr val="FF9800"/>
                </a:solidFill>
              </a:rPr>
              <a:t>Une couche ne peut appeler que la couche inférieure!</a:t>
            </a:r>
            <a:endParaRPr sz="7200">
              <a:solidFill>
                <a:srgbClr val="FF9800"/>
              </a:solidFill>
            </a:endParaRPr>
          </a:p>
        </p:txBody>
      </p:sp>
      <p:sp>
        <p:nvSpPr>
          <p:cNvPr id="446" name="Google Shape;446;p24"/>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0" name="Shape 450"/>
        <p:cNvGrpSpPr/>
        <p:nvPr/>
      </p:nvGrpSpPr>
      <p:grpSpPr>
        <a:xfrm>
          <a:off x="0" y="0"/>
          <a:ext cx="0" cy="0"/>
          <a:chOff x="0" y="0"/>
          <a:chExt cx="0" cy="0"/>
        </a:xfrm>
      </p:grpSpPr>
      <p:sp>
        <p:nvSpPr>
          <p:cNvPr id="451" name="Google Shape;451;p25"/>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Lien avec Spring</a:t>
            </a:r>
            <a:endParaRPr/>
          </a:p>
        </p:txBody>
      </p:sp>
      <p:sp>
        <p:nvSpPr>
          <p:cNvPr id="452" name="Google Shape;452;p25"/>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453" name="Google Shape;453;p25"/>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454" name="Google Shape;454;p25"/>
          <p:cNvGrpSpPr/>
          <p:nvPr/>
        </p:nvGrpSpPr>
        <p:grpSpPr>
          <a:xfrm>
            <a:off x="293683" y="574116"/>
            <a:ext cx="309041" cy="403123"/>
            <a:chOff x="590250" y="244200"/>
            <a:chExt cx="407975" cy="532175"/>
          </a:xfrm>
        </p:grpSpPr>
        <p:sp>
          <p:nvSpPr>
            <p:cNvPr id="455" name="Google Shape;455;p25"/>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5"/>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5"/>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5"/>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5"/>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5"/>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5"/>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5"/>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5"/>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5"/>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5"/>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5"/>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5"/>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5"/>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69" name="Google Shape;469;p25"/>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Appeler une couche du même niveau</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Il est dans certains cas possible d’appeler un élément de même niveau que celui que l’on souhaite modifier. </a:t>
            </a:r>
            <a:endParaRPr/>
          </a:p>
          <a:p>
            <a:pPr indent="0" lvl="0" marL="0" marR="0" rtl="0" algn="l">
              <a:lnSpc>
                <a:spcPct val="100000"/>
              </a:lnSpc>
              <a:spcBef>
                <a:spcPts val="1000"/>
              </a:spcBef>
              <a:spcAft>
                <a:spcPts val="0"/>
              </a:spcAft>
              <a:buNone/>
            </a:pPr>
            <a:r>
              <a:rPr lang="en"/>
              <a:t>Il serait par exemple possible d’appeler un Service depuis un autre Service.</a:t>
            </a:r>
            <a:endParaRPr/>
          </a:p>
          <a:p>
            <a:pPr indent="0" lvl="0" marL="0" marR="0" rtl="0" algn="ctr">
              <a:lnSpc>
                <a:spcPct val="100000"/>
              </a:lnSpc>
              <a:spcBef>
                <a:spcPts val="1000"/>
              </a:spcBef>
              <a:spcAft>
                <a:spcPts val="0"/>
              </a:spcAft>
              <a:buNone/>
            </a:pPr>
            <a:r>
              <a:rPr b="1" lang="en">
                <a:solidFill>
                  <a:srgbClr val="FF9800"/>
                </a:solidFill>
                <a:latin typeface="Roboto Condensed"/>
                <a:ea typeface="Roboto Condensed"/>
                <a:cs typeface="Roboto Condensed"/>
                <a:sym typeface="Roboto Condensed"/>
              </a:rPr>
              <a:t>MAIS</a:t>
            </a:r>
            <a:endParaRPr b="1">
              <a:solidFill>
                <a:srgbClr val="FF98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Cela pourrait créer des dépendances cycliques!</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3" name="Shape 473"/>
        <p:cNvGrpSpPr/>
        <p:nvPr/>
      </p:nvGrpSpPr>
      <p:grpSpPr>
        <a:xfrm>
          <a:off x="0" y="0"/>
          <a:ext cx="0" cy="0"/>
          <a:chOff x="0" y="0"/>
          <a:chExt cx="0" cy="0"/>
        </a:xfrm>
      </p:grpSpPr>
      <p:sp>
        <p:nvSpPr>
          <p:cNvPr id="474" name="Google Shape;474;p26"/>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Lien avec Spring</a:t>
            </a:r>
            <a:endParaRPr/>
          </a:p>
        </p:txBody>
      </p:sp>
      <p:sp>
        <p:nvSpPr>
          <p:cNvPr id="475" name="Google Shape;475;p26"/>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476" name="Google Shape;476;p26"/>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477" name="Google Shape;477;p26"/>
          <p:cNvGrpSpPr/>
          <p:nvPr/>
        </p:nvGrpSpPr>
        <p:grpSpPr>
          <a:xfrm>
            <a:off x="293683" y="574116"/>
            <a:ext cx="309041" cy="403123"/>
            <a:chOff x="590250" y="244200"/>
            <a:chExt cx="407975" cy="532175"/>
          </a:xfrm>
        </p:grpSpPr>
        <p:sp>
          <p:nvSpPr>
            <p:cNvPr id="478" name="Google Shape;478;p26"/>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6"/>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6"/>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6"/>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6"/>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6"/>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6"/>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6"/>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6"/>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6"/>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6"/>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6"/>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6"/>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6"/>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2" name="Google Shape;492;p26"/>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Stéréotypes</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Les Stéréotypes Spring servent à identifier à quelle couche appartient une classe . Par défaut, ils sont tous des singletons.</a:t>
            </a:r>
            <a:endParaRPr/>
          </a:p>
          <a:p>
            <a:pPr indent="0" lvl="0" marL="0" marR="0" rtl="0" algn="l">
              <a:lnSpc>
                <a:spcPct val="100000"/>
              </a:lnSpc>
              <a:spcBef>
                <a:spcPts val="1000"/>
              </a:spcBef>
              <a:spcAft>
                <a:spcPts val="0"/>
              </a:spcAft>
              <a:buNone/>
            </a:pPr>
            <a:r>
              <a:rPr lang="en"/>
              <a:t>Ces annotations doivent être posées sur les implémentations.</a:t>
            </a:r>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0"/>
              </a:spcAft>
              <a:buNone/>
            </a:pPr>
            <a:r>
              <a:rPr lang="en"/>
              <a:t>Présentation : </a:t>
            </a:r>
            <a:r>
              <a:rPr lang="en" sz="1800">
                <a:solidFill>
                  <a:srgbClr val="808000"/>
                </a:solidFill>
                <a:highlight>
                  <a:srgbClr val="FFFFFF"/>
                </a:highlight>
                <a:latin typeface="Courier New"/>
                <a:ea typeface="Courier New"/>
                <a:cs typeface="Courier New"/>
                <a:sym typeface="Courier New"/>
              </a:rPr>
              <a:t>@Controller</a:t>
            </a:r>
            <a:r>
              <a:rPr lang="en"/>
              <a:t>, </a:t>
            </a:r>
            <a:r>
              <a:rPr lang="en" sz="1800">
                <a:solidFill>
                  <a:srgbClr val="808000"/>
                </a:solidFill>
                <a:highlight>
                  <a:srgbClr val="FFFFFF"/>
                </a:highlight>
                <a:latin typeface="Courier New"/>
                <a:ea typeface="Courier New"/>
                <a:cs typeface="Courier New"/>
                <a:sym typeface="Courier New"/>
              </a:rPr>
              <a:t>@RestController</a:t>
            </a:r>
            <a:endParaRPr/>
          </a:p>
          <a:p>
            <a:pPr indent="0" lvl="0" marL="0" marR="0" rtl="0" algn="l">
              <a:lnSpc>
                <a:spcPct val="100000"/>
              </a:lnSpc>
              <a:spcBef>
                <a:spcPts val="1000"/>
              </a:spcBef>
              <a:spcAft>
                <a:spcPts val="0"/>
              </a:spcAft>
              <a:buNone/>
            </a:pPr>
            <a:r>
              <a:rPr lang="en"/>
              <a:t>Persistence : </a:t>
            </a:r>
            <a:r>
              <a:rPr lang="en" sz="1800">
                <a:solidFill>
                  <a:srgbClr val="808000"/>
                </a:solidFill>
                <a:highlight>
                  <a:srgbClr val="FFFFFF"/>
                </a:highlight>
                <a:latin typeface="Courier New"/>
                <a:ea typeface="Courier New"/>
                <a:cs typeface="Courier New"/>
                <a:sym typeface="Courier New"/>
              </a:rPr>
              <a:t>@Repository</a:t>
            </a:r>
            <a:endParaRPr/>
          </a:p>
          <a:p>
            <a:pPr indent="0" lvl="0" marL="0" marR="0" rtl="0" algn="l">
              <a:lnSpc>
                <a:spcPct val="100000"/>
              </a:lnSpc>
              <a:spcBef>
                <a:spcPts val="1000"/>
              </a:spcBef>
              <a:spcAft>
                <a:spcPts val="0"/>
              </a:spcAft>
              <a:buNone/>
            </a:pPr>
            <a:r>
              <a:rPr lang="en"/>
              <a:t>Logique : </a:t>
            </a:r>
            <a:r>
              <a:rPr lang="en" sz="1800">
                <a:solidFill>
                  <a:srgbClr val="808000"/>
                </a:solidFill>
                <a:highlight>
                  <a:srgbClr val="FFFFFF"/>
                </a:highlight>
                <a:latin typeface="Courier New"/>
                <a:ea typeface="Courier New"/>
                <a:cs typeface="Courier New"/>
                <a:sym typeface="Courier New"/>
              </a:rPr>
              <a:t>@Service</a:t>
            </a:r>
            <a:endParaRPr/>
          </a:p>
          <a:p>
            <a:pPr indent="0" lvl="0" marL="0" marR="0" rtl="0" algn="l">
              <a:lnSpc>
                <a:spcPct val="100000"/>
              </a:lnSpc>
              <a:spcBef>
                <a:spcPts val="1000"/>
              </a:spcBef>
              <a:spcAft>
                <a:spcPts val="0"/>
              </a:spcAft>
              <a:buNone/>
            </a:pPr>
            <a:r>
              <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sp>
        <p:nvSpPr>
          <p:cNvPr id="497" name="Google Shape;497;p27"/>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Lien avec Spring</a:t>
            </a:r>
            <a:endParaRPr/>
          </a:p>
        </p:txBody>
      </p:sp>
      <p:sp>
        <p:nvSpPr>
          <p:cNvPr id="498" name="Google Shape;498;p27"/>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499" name="Google Shape;499;p27"/>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500" name="Google Shape;500;p27"/>
          <p:cNvGrpSpPr/>
          <p:nvPr/>
        </p:nvGrpSpPr>
        <p:grpSpPr>
          <a:xfrm>
            <a:off x="293683" y="574116"/>
            <a:ext cx="309041" cy="403123"/>
            <a:chOff x="590250" y="244200"/>
            <a:chExt cx="407975" cy="532175"/>
          </a:xfrm>
        </p:grpSpPr>
        <p:sp>
          <p:nvSpPr>
            <p:cNvPr id="501" name="Google Shape;501;p27"/>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7"/>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7"/>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7"/>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7"/>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7"/>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7"/>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7"/>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7"/>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7"/>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7"/>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7"/>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7"/>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7"/>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5" name="Google Shape;515;p27"/>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Component</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sz="1800">
                <a:solidFill>
                  <a:srgbClr val="808000"/>
                </a:solidFill>
                <a:highlight>
                  <a:srgbClr val="FFFFFF"/>
                </a:highlight>
                <a:latin typeface="Courier New"/>
                <a:ea typeface="Courier New"/>
                <a:cs typeface="Courier New"/>
                <a:sym typeface="Courier New"/>
              </a:rPr>
              <a:t>@Component </a:t>
            </a:r>
            <a:r>
              <a:rPr lang="en"/>
              <a:t>est un cas particulier.</a:t>
            </a:r>
            <a:endParaRPr/>
          </a:p>
          <a:p>
            <a:pPr indent="0" lvl="0" marL="0" marR="0" rtl="0" algn="l">
              <a:lnSpc>
                <a:spcPct val="100000"/>
              </a:lnSpc>
              <a:spcBef>
                <a:spcPts val="1000"/>
              </a:spcBef>
              <a:spcAft>
                <a:spcPts val="0"/>
              </a:spcAft>
              <a:buClr>
                <a:srgbClr val="000000"/>
              </a:buClr>
              <a:buSzPts val="1100"/>
              <a:buFont typeface="Arial"/>
              <a:buNone/>
            </a:pPr>
            <a:r>
              <a:rPr lang="en"/>
              <a:t>Il permet à Spring d’ajouter cette classe en tant que Bean, sans préciser de sens, et donc de place dans le modèle n-tiers.</a:t>
            </a:r>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0"/>
              </a:spcAft>
              <a:buNone/>
            </a:pPr>
            <a:r>
              <a:rPr lang="en"/>
              <a:t>Il est utilisés pour certains composants très spécifiques qui touchent plus souvent à la mécanique de Spring qu’aux applications en elle même (Interceptor, etc)</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9" name="Shape 519"/>
        <p:cNvGrpSpPr/>
        <p:nvPr/>
      </p:nvGrpSpPr>
      <p:grpSpPr>
        <a:xfrm>
          <a:off x="0" y="0"/>
          <a:ext cx="0" cy="0"/>
          <a:chOff x="0" y="0"/>
          <a:chExt cx="0" cy="0"/>
        </a:xfrm>
      </p:grpSpPr>
      <p:sp>
        <p:nvSpPr>
          <p:cNvPr id="520" name="Google Shape;520;p28"/>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Modèle n-tiers</a:t>
            </a:r>
            <a:endParaRPr/>
          </a:p>
        </p:txBody>
      </p:sp>
      <p:sp>
        <p:nvSpPr>
          <p:cNvPr id="521" name="Google Shape;521;p28"/>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522" name="Google Shape;522;p28"/>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523" name="Google Shape;523;p28"/>
          <p:cNvGrpSpPr/>
          <p:nvPr/>
        </p:nvGrpSpPr>
        <p:grpSpPr>
          <a:xfrm>
            <a:off x="293683" y="574116"/>
            <a:ext cx="309041" cy="403123"/>
            <a:chOff x="590250" y="244200"/>
            <a:chExt cx="407975" cy="532175"/>
          </a:xfrm>
        </p:grpSpPr>
        <p:sp>
          <p:nvSpPr>
            <p:cNvPr id="524" name="Google Shape;524;p28"/>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8"/>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8"/>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8"/>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8"/>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8"/>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8"/>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8"/>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8"/>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8"/>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8"/>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8"/>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8"/>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8"/>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8" name="Google Shape;538;p28"/>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Il n’existe que 3 types de couche.</a:t>
            </a:r>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0"/>
              </a:spcAft>
              <a:buNone/>
            </a:pPr>
            <a:r>
              <a:rPr lang="en"/>
              <a:t>Une seule couche de présentation est présente à la fois.</a:t>
            </a:r>
            <a:endParaRPr/>
          </a:p>
          <a:p>
            <a:pPr indent="0" lvl="0" marL="0" marR="0" rtl="0" algn="l">
              <a:lnSpc>
                <a:spcPct val="100000"/>
              </a:lnSpc>
              <a:spcBef>
                <a:spcPts val="1000"/>
              </a:spcBef>
              <a:spcAft>
                <a:spcPts val="0"/>
              </a:spcAft>
              <a:buNone/>
            </a:pPr>
            <a:r>
              <a:rPr lang="en"/>
              <a:t>Une seule couche de persistance peut être présente à la fois.</a:t>
            </a:r>
            <a:endParaRPr/>
          </a:p>
          <a:p>
            <a:pPr indent="0" lvl="0" marL="0" marR="0" rtl="0" algn="l">
              <a:lnSpc>
                <a:spcPct val="100000"/>
              </a:lnSpc>
              <a:spcBef>
                <a:spcPts val="1000"/>
              </a:spcBef>
              <a:spcAft>
                <a:spcPts val="0"/>
              </a:spcAft>
              <a:buNone/>
            </a:pPr>
            <a:r>
              <a:rPr lang="en"/>
              <a:t>Si plusieurs sources de données différentes interviennent, c’est un service qui doit les agréger</a:t>
            </a:r>
            <a:endParaRPr/>
          </a:p>
          <a:p>
            <a:pPr indent="0" lvl="0" marL="0" marR="0" rtl="0" algn="l">
              <a:lnSpc>
                <a:spcPct val="100000"/>
              </a:lnSpc>
              <a:spcBef>
                <a:spcPts val="1000"/>
              </a:spcBef>
              <a:spcAft>
                <a:spcPts val="0"/>
              </a:spcAft>
              <a:buNone/>
            </a:pPr>
            <a:r>
              <a:t/>
            </a:r>
            <a:endParaRPr/>
          </a:p>
          <a:p>
            <a:pPr indent="457200" lvl="0" marL="914400" marR="0" rtl="0" algn="l">
              <a:lnSpc>
                <a:spcPct val="100000"/>
              </a:lnSpc>
              <a:spcBef>
                <a:spcPts val="1000"/>
              </a:spcBef>
              <a:spcAft>
                <a:spcPts val="0"/>
              </a:spcAft>
              <a:buNone/>
            </a:pPr>
            <a:r>
              <a:rPr b="1" lang="en">
                <a:solidFill>
                  <a:srgbClr val="D26F00"/>
                </a:solidFill>
                <a:latin typeface="Roboto Condensed"/>
                <a:ea typeface="Roboto Condensed"/>
                <a:cs typeface="Roboto Condensed"/>
                <a:sym typeface="Roboto Condensed"/>
              </a:rPr>
              <a:t>Un DAO ne gère qu’une seule source de données </a:t>
            </a:r>
            <a:endParaRPr b="1">
              <a:solidFill>
                <a:srgbClr val="D26F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
        <p:nvSpPr>
          <p:cNvPr id="539" name="Google Shape;539;p28"/>
          <p:cNvSpPr/>
          <p:nvPr/>
        </p:nvSpPr>
        <p:spPr>
          <a:xfrm>
            <a:off x="4027152" y="3654420"/>
            <a:ext cx="580550" cy="640755"/>
          </a:xfrm>
          <a:custGeom>
            <a:rect b="b" l="l" r="r" t="t"/>
            <a:pathLst>
              <a:path extrusionOk="0" fill="none" h="14176" w="16221">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3" name="Shape 543"/>
        <p:cNvGrpSpPr/>
        <p:nvPr/>
      </p:nvGrpSpPr>
      <p:grpSpPr>
        <a:xfrm>
          <a:off x="0" y="0"/>
          <a:ext cx="0" cy="0"/>
          <a:chOff x="0" y="0"/>
          <a:chExt cx="0" cy="0"/>
        </a:xfrm>
      </p:grpSpPr>
      <p:sp>
        <p:nvSpPr>
          <p:cNvPr id="544" name="Google Shape;544;p29"/>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Modèle n-tiers</a:t>
            </a:r>
            <a:endParaRPr/>
          </a:p>
        </p:txBody>
      </p:sp>
      <p:sp>
        <p:nvSpPr>
          <p:cNvPr id="545" name="Google Shape;545;p29"/>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546" name="Google Shape;546;p29"/>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547" name="Google Shape;547;p29"/>
          <p:cNvGrpSpPr/>
          <p:nvPr/>
        </p:nvGrpSpPr>
        <p:grpSpPr>
          <a:xfrm>
            <a:off x="293683" y="574116"/>
            <a:ext cx="309041" cy="403123"/>
            <a:chOff x="590250" y="244200"/>
            <a:chExt cx="407975" cy="532175"/>
          </a:xfrm>
        </p:grpSpPr>
        <p:sp>
          <p:nvSpPr>
            <p:cNvPr id="548" name="Google Shape;548;p29"/>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9"/>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9"/>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9"/>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9"/>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9"/>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9"/>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9"/>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9"/>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9"/>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9"/>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9"/>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9"/>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9"/>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 name="Google Shape;562;p29"/>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Pourquoi parle-t-on de modèle n-tiers?</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Il peut exister une infinité de couches de logique.</a:t>
            </a:r>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0"/>
              </a:spcAft>
              <a:buNone/>
            </a:pPr>
            <a:r>
              <a:rPr lang="en"/>
              <a:t>Elles peuvent être structurées entre elles pour créer des “Super Services”.</a:t>
            </a:r>
            <a:endParaRPr/>
          </a:p>
          <a:p>
            <a:pPr indent="0" lvl="0" marL="0" marR="0" rtl="0" algn="l">
              <a:lnSpc>
                <a:spcPct val="100000"/>
              </a:lnSpc>
              <a:spcBef>
                <a:spcPts val="1000"/>
              </a:spcBef>
              <a:spcAft>
                <a:spcPts val="0"/>
              </a:spcAft>
              <a:buNone/>
            </a:pPr>
            <a:r>
              <a:rPr lang="en"/>
              <a:t>On parle aussi parfois d’”</a:t>
            </a:r>
            <a:r>
              <a:rPr b="1" lang="en">
                <a:latin typeface="Roboto Condensed"/>
                <a:ea typeface="Roboto Condensed"/>
                <a:cs typeface="Roboto Condensed"/>
                <a:sym typeface="Roboto Condensed"/>
              </a:rPr>
              <a:t>Aggregator</a:t>
            </a:r>
            <a:r>
              <a:rPr lang="en"/>
              <a:t>” ou d’”</a:t>
            </a:r>
            <a:r>
              <a:rPr b="1" lang="en">
                <a:latin typeface="Roboto Condensed"/>
                <a:ea typeface="Roboto Condensed"/>
                <a:cs typeface="Roboto Condensed"/>
                <a:sym typeface="Roboto Condensed"/>
              </a:rPr>
              <a:t>Orchestrator</a:t>
            </a:r>
            <a:r>
              <a:rPr lang="en"/>
              <a:t>”.</a:t>
            </a:r>
            <a:endParaRPr/>
          </a:p>
          <a:p>
            <a:pPr indent="0" lvl="0" marL="0" marR="0" rtl="0" algn="l">
              <a:lnSpc>
                <a:spcPct val="100000"/>
              </a:lnSpc>
              <a:spcBef>
                <a:spcPts val="1000"/>
              </a:spcBef>
              <a:spcAft>
                <a:spcPts val="1000"/>
              </a:spcAft>
              <a:buNone/>
            </a:pPr>
            <a:r>
              <a:rPr lang="en"/>
              <a:t>Exemple: Un service de paie peut avoir besoin des règles de gestion d’un service de calcul, mais aussi de la liste des employés fournis par un service de gestion du personnel.</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2"/>
          <p:cNvSpPr txBox="1"/>
          <p:nvPr>
            <p:ph type="title"/>
          </p:nvPr>
        </p:nvSpPr>
        <p:spPr>
          <a:xfrm>
            <a:off x="814275" y="392575"/>
            <a:ext cx="5492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Plan</a:t>
            </a:r>
            <a:endParaRPr/>
          </a:p>
        </p:txBody>
      </p:sp>
      <p:sp>
        <p:nvSpPr>
          <p:cNvPr id="193" name="Google Shape;193;p12"/>
          <p:cNvSpPr txBox="1"/>
          <p:nvPr>
            <p:ph idx="1" type="body"/>
          </p:nvPr>
        </p:nvSpPr>
        <p:spPr>
          <a:xfrm>
            <a:off x="814275" y="1534775"/>
            <a:ext cx="6132600" cy="3417300"/>
          </a:xfrm>
          <a:prstGeom prst="rect">
            <a:avLst/>
          </a:prstGeom>
        </p:spPr>
        <p:txBody>
          <a:bodyPr anchorCtr="0" anchor="ctr" bIns="91425" lIns="91425" spcFirstLastPara="1" rIns="91425" wrap="square" tIns="91425">
            <a:noAutofit/>
          </a:bodyPr>
          <a:lstStyle/>
          <a:p>
            <a:pPr indent="-381000" lvl="0" marL="457200" rtl="0" algn="l">
              <a:spcBef>
                <a:spcPts val="0"/>
              </a:spcBef>
              <a:spcAft>
                <a:spcPts val="0"/>
              </a:spcAft>
              <a:buSzPts val="2400"/>
              <a:buChar char="▰"/>
            </a:pPr>
            <a:r>
              <a:rPr lang="en"/>
              <a:t>Architecture n-tiers</a:t>
            </a:r>
            <a:endParaRPr/>
          </a:p>
          <a:p>
            <a:pPr indent="-381000" lvl="0" marL="457200" rtl="0" algn="l">
              <a:spcBef>
                <a:spcPts val="1000"/>
              </a:spcBef>
              <a:spcAft>
                <a:spcPts val="0"/>
              </a:spcAft>
              <a:buSzPts val="2400"/>
              <a:buChar char="▰"/>
            </a:pPr>
            <a:r>
              <a:rPr lang="en"/>
              <a:t>Test d’intégration et test unitaire</a:t>
            </a:r>
            <a:endParaRPr/>
          </a:p>
          <a:p>
            <a:pPr indent="-381000" lvl="0" marL="457200" rtl="0" algn="l">
              <a:spcBef>
                <a:spcPts val="1000"/>
              </a:spcBef>
              <a:spcAft>
                <a:spcPts val="1000"/>
              </a:spcAft>
              <a:buSzPts val="2400"/>
              <a:buChar char="▰"/>
            </a:pPr>
            <a:r>
              <a:rPr lang="en"/>
              <a:t>Tester une application</a:t>
            </a:r>
            <a:endParaRPr/>
          </a:p>
        </p:txBody>
      </p:sp>
      <p:sp>
        <p:nvSpPr>
          <p:cNvPr id="194" name="Google Shape;194;p12"/>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6" name="Shape 566"/>
        <p:cNvGrpSpPr/>
        <p:nvPr/>
      </p:nvGrpSpPr>
      <p:grpSpPr>
        <a:xfrm>
          <a:off x="0" y="0"/>
          <a:ext cx="0" cy="0"/>
          <a:chOff x="0" y="0"/>
          <a:chExt cx="0" cy="0"/>
        </a:xfrm>
      </p:grpSpPr>
      <p:sp>
        <p:nvSpPr>
          <p:cNvPr id="567" name="Google Shape;567;p30"/>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568" name="Google Shape;568;p30"/>
          <p:cNvSpPr/>
          <p:nvPr/>
        </p:nvSpPr>
        <p:spPr>
          <a:xfrm>
            <a:off x="464350" y="1383475"/>
            <a:ext cx="942900" cy="600000"/>
          </a:xfrm>
          <a:prstGeom prst="rect">
            <a:avLst/>
          </a:prstGeom>
          <a:solidFill>
            <a:srgbClr val="FF9800"/>
          </a:solidFill>
          <a:ln cap="flat" cmpd="sng" w="38100">
            <a:solidFill>
              <a:srgbClr val="D26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Classe 1</a:t>
            </a:r>
            <a:endParaRPr/>
          </a:p>
        </p:txBody>
      </p:sp>
      <p:sp>
        <p:nvSpPr>
          <p:cNvPr id="569" name="Google Shape;569;p30"/>
          <p:cNvSpPr/>
          <p:nvPr/>
        </p:nvSpPr>
        <p:spPr>
          <a:xfrm>
            <a:off x="464350" y="2957550"/>
            <a:ext cx="942900" cy="600000"/>
          </a:xfrm>
          <a:prstGeom prst="rect">
            <a:avLst/>
          </a:prstGeom>
          <a:solidFill>
            <a:srgbClr val="FF9800"/>
          </a:solidFill>
          <a:ln cap="flat" cmpd="sng" w="38100">
            <a:solidFill>
              <a:srgbClr val="D26F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t>Classe 2</a:t>
            </a:r>
            <a:endParaRPr/>
          </a:p>
        </p:txBody>
      </p:sp>
      <p:sp>
        <p:nvSpPr>
          <p:cNvPr id="570" name="Google Shape;570;p30"/>
          <p:cNvSpPr/>
          <p:nvPr/>
        </p:nvSpPr>
        <p:spPr>
          <a:xfrm>
            <a:off x="2395550" y="1383475"/>
            <a:ext cx="942900" cy="600000"/>
          </a:xfrm>
          <a:prstGeom prst="rect">
            <a:avLst/>
          </a:prstGeom>
          <a:solidFill>
            <a:srgbClr val="85A05B"/>
          </a:solidFill>
          <a:ln cap="flat" cmpd="sng" w="38100">
            <a:solidFill>
              <a:srgbClr val="728A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Classe 3</a:t>
            </a:r>
            <a:endParaRPr/>
          </a:p>
        </p:txBody>
      </p:sp>
      <p:sp>
        <p:nvSpPr>
          <p:cNvPr id="571" name="Google Shape;571;p30"/>
          <p:cNvSpPr/>
          <p:nvPr/>
        </p:nvSpPr>
        <p:spPr>
          <a:xfrm>
            <a:off x="2471750" y="2957550"/>
            <a:ext cx="942900" cy="600000"/>
          </a:xfrm>
          <a:prstGeom prst="rect">
            <a:avLst/>
          </a:prstGeom>
          <a:solidFill>
            <a:srgbClr val="85A05B"/>
          </a:solidFill>
          <a:ln cap="flat" cmpd="sng" w="38100">
            <a:solidFill>
              <a:srgbClr val="728A4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t>Classe 4</a:t>
            </a:r>
            <a:endParaRPr/>
          </a:p>
        </p:txBody>
      </p:sp>
      <p:sp>
        <p:nvSpPr>
          <p:cNvPr id="572" name="Google Shape;572;p30"/>
          <p:cNvSpPr/>
          <p:nvPr/>
        </p:nvSpPr>
        <p:spPr>
          <a:xfrm>
            <a:off x="7323550" y="1383475"/>
            <a:ext cx="942900" cy="600000"/>
          </a:xfrm>
          <a:prstGeom prst="rect">
            <a:avLst/>
          </a:prstGeom>
          <a:solidFill>
            <a:srgbClr val="C7D3E6"/>
          </a:solidFill>
          <a:ln cap="flat" cmpd="sng" w="38100">
            <a:solidFill>
              <a:srgbClr val="92A8C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Classe 1</a:t>
            </a:r>
            <a:endParaRPr/>
          </a:p>
        </p:txBody>
      </p:sp>
      <p:sp>
        <p:nvSpPr>
          <p:cNvPr id="573" name="Google Shape;573;p30"/>
          <p:cNvSpPr/>
          <p:nvPr/>
        </p:nvSpPr>
        <p:spPr>
          <a:xfrm>
            <a:off x="7323550" y="2957550"/>
            <a:ext cx="942900" cy="600000"/>
          </a:xfrm>
          <a:prstGeom prst="rect">
            <a:avLst/>
          </a:prstGeom>
          <a:solidFill>
            <a:srgbClr val="C7D3E6"/>
          </a:solidFill>
          <a:ln cap="flat" cmpd="sng" w="38100">
            <a:solidFill>
              <a:srgbClr val="92A8C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t>Classe 1</a:t>
            </a:r>
            <a:endParaRPr/>
          </a:p>
        </p:txBody>
      </p:sp>
      <p:sp>
        <p:nvSpPr>
          <p:cNvPr id="574" name="Google Shape;574;p30"/>
          <p:cNvSpPr txBox="1"/>
          <p:nvPr/>
        </p:nvSpPr>
        <p:spPr>
          <a:xfrm>
            <a:off x="678550" y="2211750"/>
            <a:ext cx="5145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a:t>
            </a:r>
            <a:endParaRPr sz="1800">
              <a:latin typeface="Roboto Condensed Light"/>
              <a:ea typeface="Roboto Condensed Light"/>
              <a:cs typeface="Roboto Condensed Light"/>
              <a:sym typeface="Roboto Condensed Light"/>
            </a:endParaRPr>
          </a:p>
        </p:txBody>
      </p:sp>
      <p:sp>
        <p:nvSpPr>
          <p:cNvPr id="575" name="Google Shape;575;p30"/>
          <p:cNvSpPr txBox="1"/>
          <p:nvPr/>
        </p:nvSpPr>
        <p:spPr>
          <a:xfrm>
            <a:off x="2533550" y="2211750"/>
            <a:ext cx="5145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a:t>
            </a:r>
            <a:endParaRPr sz="1800">
              <a:latin typeface="Roboto Condensed Light"/>
              <a:ea typeface="Roboto Condensed Light"/>
              <a:cs typeface="Roboto Condensed Light"/>
              <a:sym typeface="Roboto Condensed Light"/>
            </a:endParaRPr>
          </a:p>
        </p:txBody>
      </p:sp>
      <p:sp>
        <p:nvSpPr>
          <p:cNvPr id="576" name="Google Shape;576;p30"/>
          <p:cNvSpPr txBox="1"/>
          <p:nvPr/>
        </p:nvSpPr>
        <p:spPr>
          <a:xfrm>
            <a:off x="7537750" y="2287950"/>
            <a:ext cx="5145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a:t>
            </a:r>
            <a:endParaRPr sz="1800">
              <a:latin typeface="Roboto Condensed Light"/>
              <a:ea typeface="Roboto Condensed Light"/>
              <a:cs typeface="Roboto Condensed Light"/>
              <a:sym typeface="Roboto Condensed Light"/>
            </a:endParaRPr>
          </a:p>
        </p:txBody>
      </p:sp>
      <p:cxnSp>
        <p:nvCxnSpPr>
          <p:cNvPr id="577" name="Google Shape;577;p30"/>
          <p:cNvCxnSpPr/>
          <p:nvPr/>
        </p:nvCxnSpPr>
        <p:spPr>
          <a:xfrm flipH="1">
            <a:off x="1956125" y="912025"/>
            <a:ext cx="10800" cy="3407700"/>
          </a:xfrm>
          <a:prstGeom prst="straightConnector1">
            <a:avLst/>
          </a:prstGeom>
          <a:noFill/>
          <a:ln cap="flat" cmpd="sng" w="28575">
            <a:solidFill>
              <a:schemeClr val="dk2"/>
            </a:solidFill>
            <a:prstDash val="solid"/>
            <a:round/>
            <a:headEnd len="med" w="med" type="none"/>
            <a:tailEnd len="med" w="med" type="none"/>
          </a:ln>
        </p:spPr>
      </p:cxnSp>
      <p:cxnSp>
        <p:nvCxnSpPr>
          <p:cNvPr id="578" name="Google Shape;578;p30"/>
          <p:cNvCxnSpPr/>
          <p:nvPr/>
        </p:nvCxnSpPr>
        <p:spPr>
          <a:xfrm flipH="1">
            <a:off x="6808950" y="796825"/>
            <a:ext cx="15900" cy="3499800"/>
          </a:xfrm>
          <a:prstGeom prst="straightConnector1">
            <a:avLst/>
          </a:prstGeom>
          <a:noFill/>
          <a:ln cap="flat" cmpd="sng" w="28575">
            <a:solidFill>
              <a:schemeClr val="dk2"/>
            </a:solidFill>
            <a:prstDash val="solid"/>
            <a:round/>
            <a:headEnd len="med" w="med" type="none"/>
            <a:tailEnd len="med" w="med" type="none"/>
          </a:ln>
        </p:spPr>
      </p:cxnSp>
      <p:cxnSp>
        <p:nvCxnSpPr>
          <p:cNvPr id="579" name="Google Shape;579;p30"/>
          <p:cNvCxnSpPr>
            <a:stCxn id="568" idx="3"/>
            <a:endCxn id="571" idx="1"/>
          </p:cNvCxnSpPr>
          <p:nvPr/>
        </p:nvCxnSpPr>
        <p:spPr>
          <a:xfrm>
            <a:off x="1407250" y="1683475"/>
            <a:ext cx="1064400" cy="1574100"/>
          </a:xfrm>
          <a:prstGeom prst="straightConnector1">
            <a:avLst/>
          </a:prstGeom>
          <a:noFill/>
          <a:ln cap="flat" cmpd="sng" w="9525">
            <a:solidFill>
              <a:schemeClr val="dk2"/>
            </a:solidFill>
            <a:prstDash val="solid"/>
            <a:round/>
            <a:headEnd len="med" w="med" type="none"/>
            <a:tailEnd len="med" w="med" type="triangle"/>
          </a:ln>
        </p:spPr>
      </p:cxnSp>
      <p:cxnSp>
        <p:nvCxnSpPr>
          <p:cNvPr id="580" name="Google Shape;580;p30"/>
          <p:cNvCxnSpPr>
            <a:stCxn id="569" idx="3"/>
            <a:endCxn id="570" idx="1"/>
          </p:cNvCxnSpPr>
          <p:nvPr/>
        </p:nvCxnSpPr>
        <p:spPr>
          <a:xfrm flipH="1" rot="10800000">
            <a:off x="1407250" y="1683450"/>
            <a:ext cx="988200" cy="1574100"/>
          </a:xfrm>
          <a:prstGeom prst="straightConnector1">
            <a:avLst/>
          </a:prstGeom>
          <a:noFill/>
          <a:ln cap="flat" cmpd="sng" w="9525">
            <a:solidFill>
              <a:schemeClr val="dk2"/>
            </a:solidFill>
            <a:prstDash val="solid"/>
            <a:round/>
            <a:headEnd len="med" w="med" type="none"/>
            <a:tailEnd len="med" w="med" type="triangle"/>
          </a:ln>
        </p:spPr>
      </p:cxnSp>
      <p:cxnSp>
        <p:nvCxnSpPr>
          <p:cNvPr id="581" name="Google Shape;581;p30"/>
          <p:cNvCxnSpPr>
            <a:stCxn id="569" idx="3"/>
            <a:endCxn id="571" idx="1"/>
          </p:cNvCxnSpPr>
          <p:nvPr/>
        </p:nvCxnSpPr>
        <p:spPr>
          <a:xfrm>
            <a:off x="1407250" y="3257550"/>
            <a:ext cx="1064400" cy="0"/>
          </a:xfrm>
          <a:prstGeom prst="straightConnector1">
            <a:avLst/>
          </a:prstGeom>
          <a:noFill/>
          <a:ln cap="flat" cmpd="sng" w="9525">
            <a:solidFill>
              <a:schemeClr val="dk2"/>
            </a:solidFill>
            <a:prstDash val="solid"/>
            <a:round/>
            <a:headEnd len="med" w="med" type="none"/>
            <a:tailEnd len="med" w="med" type="triangle"/>
          </a:ln>
        </p:spPr>
      </p:cxnSp>
      <p:sp>
        <p:nvSpPr>
          <p:cNvPr id="582" name="Google Shape;582;p30"/>
          <p:cNvSpPr txBox="1"/>
          <p:nvPr/>
        </p:nvSpPr>
        <p:spPr>
          <a:xfrm>
            <a:off x="-3475" y="663475"/>
            <a:ext cx="20466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Condensed Light"/>
                <a:ea typeface="Roboto Condensed Light"/>
                <a:cs typeface="Roboto Condensed Light"/>
                <a:sym typeface="Roboto Condensed Light"/>
              </a:rPr>
              <a:t>Couche présentation</a:t>
            </a:r>
            <a:endParaRPr sz="1800">
              <a:latin typeface="Roboto Condensed Light"/>
              <a:ea typeface="Roboto Condensed Light"/>
              <a:cs typeface="Roboto Condensed Light"/>
              <a:sym typeface="Roboto Condensed Light"/>
            </a:endParaRPr>
          </a:p>
        </p:txBody>
      </p:sp>
      <p:sp>
        <p:nvSpPr>
          <p:cNvPr id="583" name="Google Shape;583;p30"/>
          <p:cNvSpPr txBox="1"/>
          <p:nvPr/>
        </p:nvSpPr>
        <p:spPr>
          <a:xfrm>
            <a:off x="5027550" y="565525"/>
            <a:ext cx="20466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Couche de </a:t>
            </a:r>
            <a:endParaRPr sz="1800">
              <a:latin typeface="Roboto Condensed Light"/>
              <a:ea typeface="Roboto Condensed Light"/>
              <a:cs typeface="Roboto Condensed Light"/>
              <a:sym typeface="Roboto Condensed Light"/>
            </a:endParaRPr>
          </a:p>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logique n</a:t>
            </a:r>
            <a:endParaRPr sz="1800">
              <a:latin typeface="Roboto Condensed Light"/>
              <a:ea typeface="Roboto Condensed Light"/>
              <a:cs typeface="Roboto Condensed Light"/>
              <a:sym typeface="Roboto Condensed Light"/>
            </a:endParaRPr>
          </a:p>
        </p:txBody>
      </p:sp>
      <p:sp>
        <p:nvSpPr>
          <p:cNvPr id="584" name="Google Shape;584;p30"/>
          <p:cNvSpPr txBox="1"/>
          <p:nvPr/>
        </p:nvSpPr>
        <p:spPr>
          <a:xfrm>
            <a:off x="6882613" y="520275"/>
            <a:ext cx="20466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Couche de persistance</a:t>
            </a:r>
            <a:endParaRPr sz="1800">
              <a:latin typeface="Roboto Condensed Light"/>
              <a:ea typeface="Roboto Condensed Light"/>
              <a:cs typeface="Roboto Condensed Light"/>
              <a:sym typeface="Roboto Condensed Light"/>
            </a:endParaRPr>
          </a:p>
        </p:txBody>
      </p:sp>
      <p:sp>
        <p:nvSpPr>
          <p:cNvPr id="585" name="Google Shape;585;p30"/>
          <p:cNvSpPr/>
          <p:nvPr/>
        </p:nvSpPr>
        <p:spPr>
          <a:xfrm>
            <a:off x="1742975" y="2312700"/>
            <a:ext cx="589500" cy="315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DTO</a:t>
            </a:r>
            <a:endParaRPr/>
          </a:p>
        </p:txBody>
      </p:sp>
      <p:cxnSp>
        <p:nvCxnSpPr>
          <p:cNvPr id="586" name="Google Shape;586;p30"/>
          <p:cNvCxnSpPr/>
          <p:nvPr/>
        </p:nvCxnSpPr>
        <p:spPr>
          <a:xfrm flipH="1">
            <a:off x="3868400" y="815875"/>
            <a:ext cx="15900" cy="3499800"/>
          </a:xfrm>
          <a:prstGeom prst="straightConnector1">
            <a:avLst/>
          </a:prstGeom>
          <a:noFill/>
          <a:ln cap="flat" cmpd="sng" w="28575">
            <a:solidFill>
              <a:schemeClr val="dk2"/>
            </a:solidFill>
            <a:prstDash val="solid"/>
            <a:round/>
            <a:headEnd len="med" w="med" type="none"/>
            <a:tailEnd len="med" w="med" type="none"/>
          </a:ln>
        </p:spPr>
      </p:cxnSp>
      <p:sp>
        <p:nvSpPr>
          <p:cNvPr id="587" name="Google Shape;587;p30"/>
          <p:cNvSpPr/>
          <p:nvPr/>
        </p:nvSpPr>
        <p:spPr>
          <a:xfrm>
            <a:off x="3571775" y="2388900"/>
            <a:ext cx="589500" cy="315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DTO</a:t>
            </a:r>
            <a:endParaRPr/>
          </a:p>
        </p:txBody>
      </p:sp>
      <p:sp>
        <p:nvSpPr>
          <p:cNvPr id="588" name="Google Shape;588;p30"/>
          <p:cNvSpPr/>
          <p:nvPr/>
        </p:nvSpPr>
        <p:spPr>
          <a:xfrm>
            <a:off x="5484025" y="1383475"/>
            <a:ext cx="942900" cy="600000"/>
          </a:xfrm>
          <a:prstGeom prst="rect">
            <a:avLst/>
          </a:prstGeom>
          <a:solidFill>
            <a:srgbClr val="85A05B"/>
          </a:solidFill>
          <a:ln cap="flat" cmpd="sng" w="38100">
            <a:solidFill>
              <a:srgbClr val="728A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Classe n</a:t>
            </a:r>
            <a:endParaRPr/>
          </a:p>
        </p:txBody>
      </p:sp>
      <p:sp>
        <p:nvSpPr>
          <p:cNvPr id="589" name="Google Shape;589;p30"/>
          <p:cNvSpPr/>
          <p:nvPr/>
        </p:nvSpPr>
        <p:spPr>
          <a:xfrm>
            <a:off x="5484025" y="2957550"/>
            <a:ext cx="942900" cy="600000"/>
          </a:xfrm>
          <a:prstGeom prst="rect">
            <a:avLst/>
          </a:prstGeom>
          <a:solidFill>
            <a:srgbClr val="85A05B"/>
          </a:solidFill>
          <a:ln cap="flat" cmpd="sng" w="38100">
            <a:solidFill>
              <a:srgbClr val="728A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Classe n’</a:t>
            </a:r>
            <a:endParaRPr/>
          </a:p>
        </p:txBody>
      </p:sp>
      <p:cxnSp>
        <p:nvCxnSpPr>
          <p:cNvPr id="590" name="Google Shape;590;p30"/>
          <p:cNvCxnSpPr/>
          <p:nvPr/>
        </p:nvCxnSpPr>
        <p:spPr>
          <a:xfrm flipH="1">
            <a:off x="5140688" y="796825"/>
            <a:ext cx="15900" cy="3499800"/>
          </a:xfrm>
          <a:prstGeom prst="straightConnector1">
            <a:avLst/>
          </a:prstGeom>
          <a:noFill/>
          <a:ln cap="flat" cmpd="sng" w="28575">
            <a:solidFill>
              <a:schemeClr val="dk2"/>
            </a:solidFill>
            <a:prstDash val="solid"/>
            <a:round/>
            <a:headEnd len="med" w="med" type="none"/>
            <a:tailEnd len="med" w="med" type="none"/>
          </a:ln>
        </p:spPr>
      </p:cxnSp>
      <p:sp>
        <p:nvSpPr>
          <p:cNvPr id="591" name="Google Shape;591;p30"/>
          <p:cNvSpPr txBox="1"/>
          <p:nvPr/>
        </p:nvSpPr>
        <p:spPr>
          <a:xfrm>
            <a:off x="2027775" y="520275"/>
            <a:ext cx="20466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Couche de </a:t>
            </a:r>
            <a:endParaRPr sz="1800">
              <a:latin typeface="Roboto Condensed Light"/>
              <a:ea typeface="Roboto Condensed Light"/>
              <a:cs typeface="Roboto Condensed Light"/>
              <a:sym typeface="Roboto Condensed Light"/>
            </a:endParaRPr>
          </a:p>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logique  1</a:t>
            </a:r>
            <a:endParaRPr sz="1800">
              <a:latin typeface="Roboto Condensed Light"/>
              <a:ea typeface="Roboto Condensed Light"/>
              <a:cs typeface="Roboto Condensed Light"/>
              <a:sym typeface="Roboto Condensed Light"/>
            </a:endParaRPr>
          </a:p>
        </p:txBody>
      </p:sp>
      <p:sp>
        <p:nvSpPr>
          <p:cNvPr id="592" name="Google Shape;592;p30"/>
          <p:cNvSpPr/>
          <p:nvPr/>
        </p:nvSpPr>
        <p:spPr>
          <a:xfrm>
            <a:off x="4862350" y="2413950"/>
            <a:ext cx="589500" cy="315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DTO</a:t>
            </a:r>
            <a:endParaRPr/>
          </a:p>
        </p:txBody>
      </p:sp>
      <p:cxnSp>
        <p:nvCxnSpPr>
          <p:cNvPr id="593" name="Google Shape;593;p30"/>
          <p:cNvCxnSpPr/>
          <p:nvPr/>
        </p:nvCxnSpPr>
        <p:spPr>
          <a:xfrm flipH="1" rot="10800000">
            <a:off x="3338450" y="1680475"/>
            <a:ext cx="744300" cy="3000"/>
          </a:xfrm>
          <a:prstGeom prst="straightConnector1">
            <a:avLst/>
          </a:prstGeom>
          <a:noFill/>
          <a:ln cap="flat" cmpd="sng" w="9525">
            <a:solidFill>
              <a:schemeClr val="dk2"/>
            </a:solidFill>
            <a:prstDash val="solid"/>
            <a:round/>
            <a:headEnd len="med" w="med" type="none"/>
            <a:tailEnd len="med" w="med" type="triangle"/>
          </a:ln>
        </p:spPr>
      </p:cxnSp>
      <p:cxnSp>
        <p:nvCxnSpPr>
          <p:cNvPr id="594" name="Google Shape;594;p30"/>
          <p:cNvCxnSpPr>
            <a:stCxn id="588" idx="3"/>
            <a:endCxn id="572" idx="1"/>
          </p:cNvCxnSpPr>
          <p:nvPr/>
        </p:nvCxnSpPr>
        <p:spPr>
          <a:xfrm>
            <a:off x="6426925" y="1683475"/>
            <a:ext cx="896700" cy="0"/>
          </a:xfrm>
          <a:prstGeom prst="straightConnector1">
            <a:avLst/>
          </a:prstGeom>
          <a:noFill/>
          <a:ln cap="flat" cmpd="sng" w="9525">
            <a:solidFill>
              <a:schemeClr val="dk2"/>
            </a:solidFill>
            <a:prstDash val="solid"/>
            <a:round/>
            <a:headEnd len="med" w="med" type="none"/>
            <a:tailEnd len="med" w="med" type="triangle"/>
          </a:ln>
        </p:spPr>
      </p:cxnSp>
      <p:cxnSp>
        <p:nvCxnSpPr>
          <p:cNvPr id="595" name="Google Shape;595;p30"/>
          <p:cNvCxnSpPr>
            <a:stCxn id="588" idx="3"/>
            <a:endCxn id="573" idx="1"/>
          </p:cNvCxnSpPr>
          <p:nvPr/>
        </p:nvCxnSpPr>
        <p:spPr>
          <a:xfrm>
            <a:off x="6426925" y="1683475"/>
            <a:ext cx="896700" cy="1574100"/>
          </a:xfrm>
          <a:prstGeom prst="straightConnector1">
            <a:avLst/>
          </a:prstGeom>
          <a:noFill/>
          <a:ln cap="flat" cmpd="sng" w="9525">
            <a:solidFill>
              <a:schemeClr val="dk2"/>
            </a:solidFill>
            <a:prstDash val="solid"/>
            <a:round/>
            <a:headEnd len="med" w="med" type="none"/>
            <a:tailEnd len="med" w="med" type="triangle"/>
          </a:ln>
        </p:spPr>
      </p:cxnSp>
      <p:sp>
        <p:nvSpPr>
          <p:cNvPr id="596" name="Google Shape;596;p30"/>
          <p:cNvSpPr/>
          <p:nvPr/>
        </p:nvSpPr>
        <p:spPr>
          <a:xfrm>
            <a:off x="6559650" y="2388913"/>
            <a:ext cx="514500" cy="315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DO</a:t>
            </a:r>
            <a:endParaRPr/>
          </a:p>
        </p:txBody>
      </p:sp>
      <p:cxnSp>
        <p:nvCxnSpPr>
          <p:cNvPr id="597" name="Google Shape;597;p30"/>
          <p:cNvCxnSpPr>
            <a:stCxn id="589" idx="3"/>
            <a:endCxn id="573" idx="1"/>
          </p:cNvCxnSpPr>
          <p:nvPr/>
        </p:nvCxnSpPr>
        <p:spPr>
          <a:xfrm>
            <a:off x="6426925" y="3257550"/>
            <a:ext cx="896700" cy="0"/>
          </a:xfrm>
          <a:prstGeom prst="straightConnector1">
            <a:avLst/>
          </a:prstGeom>
          <a:noFill/>
          <a:ln cap="flat" cmpd="sng" w="9525">
            <a:solidFill>
              <a:schemeClr val="dk2"/>
            </a:solidFill>
            <a:prstDash val="solid"/>
            <a:round/>
            <a:headEnd len="med" w="med" type="none"/>
            <a:tailEnd len="med" w="med" type="triangle"/>
          </a:ln>
        </p:spPr>
      </p:cxnSp>
      <p:cxnSp>
        <p:nvCxnSpPr>
          <p:cNvPr id="598" name="Google Shape;598;p30"/>
          <p:cNvCxnSpPr/>
          <p:nvPr/>
        </p:nvCxnSpPr>
        <p:spPr>
          <a:xfrm flipH="1" rot="10800000">
            <a:off x="3434025" y="3256050"/>
            <a:ext cx="744300" cy="3000"/>
          </a:xfrm>
          <a:prstGeom prst="straightConnector1">
            <a:avLst/>
          </a:prstGeom>
          <a:noFill/>
          <a:ln cap="flat" cmpd="sng" w="9525">
            <a:solidFill>
              <a:schemeClr val="dk2"/>
            </a:solidFill>
            <a:prstDash val="solid"/>
            <a:round/>
            <a:headEnd len="med" w="med" type="none"/>
            <a:tailEnd len="med" w="med" type="triangle"/>
          </a:ln>
        </p:spPr>
      </p:cxnSp>
      <p:cxnSp>
        <p:nvCxnSpPr>
          <p:cNvPr id="599" name="Google Shape;599;p30"/>
          <p:cNvCxnSpPr>
            <a:endCxn id="588" idx="1"/>
          </p:cNvCxnSpPr>
          <p:nvPr/>
        </p:nvCxnSpPr>
        <p:spPr>
          <a:xfrm flipH="1" rot="10800000">
            <a:off x="4821925" y="1683475"/>
            <a:ext cx="662100" cy="17400"/>
          </a:xfrm>
          <a:prstGeom prst="straightConnector1">
            <a:avLst/>
          </a:prstGeom>
          <a:noFill/>
          <a:ln cap="flat" cmpd="sng" w="9525">
            <a:solidFill>
              <a:schemeClr val="dk2"/>
            </a:solidFill>
            <a:prstDash val="solid"/>
            <a:round/>
            <a:headEnd len="med" w="med" type="none"/>
            <a:tailEnd len="med" w="med" type="triangle"/>
          </a:ln>
        </p:spPr>
      </p:cxnSp>
      <p:cxnSp>
        <p:nvCxnSpPr>
          <p:cNvPr id="600" name="Google Shape;600;p30"/>
          <p:cNvCxnSpPr>
            <a:endCxn id="589" idx="1"/>
          </p:cNvCxnSpPr>
          <p:nvPr/>
        </p:nvCxnSpPr>
        <p:spPr>
          <a:xfrm flipH="1" rot="10800000">
            <a:off x="4843525" y="3257550"/>
            <a:ext cx="640500" cy="10800"/>
          </a:xfrm>
          <a:prstGeom prst="straightConnector1">
            <a:avLst/>
          </a:prstGeom>
          <a:noFill/>
          <a:ln cap="flat" cmpd="sng" w="9525">
            <a:solidFill>
              <a:schemeClr val="dk2"/>
            </a:solidFill>
            <a:prstDash val="solid"/>
            <a:round/>
            <a:headEnd len="med" w="med" type="none"/>
            <a:tailEnd len="med" w="med" type="triangle"/>
          </a:ln>
        </p:spPr>
      </p:cxnSp>
      <p:sp>
        <p:nvSpPr>
          <p:cNvPr id="601" name="Google Shape;601;p30"/>
          <p:cNvSpPr txBox="1"/>
          <p:nvPr/>
        </p:nvSpPr>
        <p:spPr>
          <a:xfrm>
            <a:off x="4255250" y="2253750"/>
            <a:ext cx="5145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Roboto Condensed Light"/>
                <a:ea typeface="Roboto Condensed Light"/>
                <a:cs typeface="Roboto Condensed Light"/>
                <a:sym typeface="Roboto Condensed Light"/>
              </a:rPr>
              <a:t>...</a:t>
            </a:r>
            <a:endParaRPr>
              <a:latin typeface="Roboto Condensed Light"/>
              <a:ea typeface="Roboto Condensed Light"/>
              <a:cs typeface="Roboto Condensed Light"/>
              <a:sym typeface="Roboto Condensed 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5" name="Shape 605"/>
        <p:cNvGrpSpPr/>
        <p:nvPr/>
      </p:nvGrpSpPr>
      <p:grpSpPr>
        <a:xfrm>
          <a:off x="0" y="0"/>
          <a:ext cx="0" cy="0"/>
          <a:chOff x="0" y="0"/>
          <a:chExt cx="0" cy="0"/>
        </a:xfrm>
      </p:grpSpPr>
      <p:sp>
        <p:nvSpPr>
          <p:cNvPr id="606" name="Google Shape;606;p31"/>
          <p:cNvSpPr txBox="1"/>
          <p:nvPr>
            <p:ph type="ctrTitle"/>
          </p:nvPr>
        </p:nvSpPr>
        <p:spPr>
          <a:xfrm>
            <a:off x="463525" y="2871150"/>
            <a:ext cx="4094400" cy="164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 </a:t>
            </a:r>
            <a:r>
              <a:rPr lang="en">
                <a:solidFill>
                  <a:schemeClr val="lt1"/>
                </a:solidFill>
              </a:rPr>
              <a:t>d'intégration </a:t>
            </a:r>
            <a:r>
              <a:rPr lang="en"/>
              <a:t>et test unitaire </a:t>
            </a:r>
            <a:endParaRPr/>
          </a:p>
        </p:txBody>
      </p:sp>
      <p:sp>
        <p:nvSpPr>
          <p:cNvPr id="607" name="Google Shape;607;p31"/>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608" name="Google Shape;608;p31"/>
          <p:cNvSpPr txBox="1"/>
          <p:nvPr/>
        </p:nvSpPr>
        <p:spPr>
          <a:xfrm>
            <a:off x="463525" y="0"/>
            <a:ext cx="4642800" cy="3136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200">
                <a:solidFill>
                  <a:srgbClr val="3F5378"/>
                </a:solidFill>
                <a:latin typeface="Roboto Condensed"/>
                <a:ea typeface="Roboto Condensed"/>
                <a:cs typeface="Roboto Condensed"/>
                <a:sym typeface="Roboto Condensed"/>
              </a:rPr>
              <a:t>Tester une application</a:t>
            </a:r>
            <a:endParaRPr b="1" sz="7200">
              <a:solidFill>
                <a:srgbClr val="3F5378"/>
              </a:solidFill>
              <a:latin typeface="Roboto Condensed"/>
              <a:ea typeface="Roboto Condensed"/>
              <a:cs typeface="Roboto Condensed"/>
              <a:sym typeface="Roboto Condense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2" name="Shape 612"/>
        <p:cNvGrpSpPr/>
        <p:nvPr/>
      </p:nvGrpSpPr>
      <p:grpSpPr>
        <a:xfrm>
          <a:off x="0" y="0"/>
          <a:ext cx="0" cy="0"/>
          <a:chOff x="0" y="0"/>
          <a:chExt cx="0" cy="0"/>
        </a:xfrm>
      </p:grpSpPr>
      <p:sp>
        <p:nvSpPr>
          <p:cNvPr id="613" name="Google Shape;613;p32"/>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Un test unitaire</a:t>
            </a:r>
            <a:endParaRPr/>
          </a:p>
        </p:txBody>
      </p:sp>
      <p:sp>
        <p:nvSpPr>
          <p:cNvPr id="614" name="Google Shape;614;p32"/>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615" name="Google Shape;615;p32"/>
          <p:cNvGrpSpPr/>
          <p:nvPr/>
        </p:nvGrpSpPr>
        <p:grpSpPr>
          <a:xfrm>
            <a:off x="293683" y="574116"/>
            <a:ext cx="309041" cy="403123"/>
            <a:chOff x="590250" y="244200"/>
            <a:chExt cx="407975" cy="532175"/>
          </a:xfrm>
        </p:grpSpPr>
        <p:sp>
          <p:nvSpPr>
            <p:cNvPr id="616" name="Google Shape;616;p32"/>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2"/>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2"/>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2"/>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2"/>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2"/>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2"/>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2"/>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2"/>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2"/>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2"/>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2"/>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2"/>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2"/>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0" name="Google Shape;630;p32"/>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Définition</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Procédé permettant de s’assurer du bon fonctionnement d’une petite portion de code appelé “unité”.</a:t>
            </a:r>
            <a:endParaRPr/>
          </a:p>
          <a:p>
            <a:pPr indent="0" lvl="0" marL="0" marR="0" rtl="0" algn="l">
              <a:lnSpc>
                <a:spcPct val="100000"/>
              </a:lnSpc>
              <a:spcBef>
                <a:spcPts val="1000"/>
              </a:spcBef>
              <a:spcAft>
                <a:spcPts val="0"/>
              </a:spcAft>
              <a:buNone/>
            </a:pPr>
            <a:r>
              <a:rPr lang="en"/>
              <a:t>Une unité est la plus petite portion de code qui puisse être isolé en conservant du sens, une entrée et une sortie.</a:t>
            </a:r>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1000"/>
              </a:spcAft>
              <a:buNone/>
            </a:pPr>
            <a:r>
              <a:rPr lang="en"/>
              <a:t>En Java, c’est une méthode permettant de s’assurer du bon fonctionnement d’une autre méthode.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4" name="Shape 634"/>
        <p:cNvGrpSpPr/>
        <p:nvPr/>
      </p:nvGrpSpPr>
      <p:grpSpPr>
        <a:xfrm>
          <a:off x="0" y="0"/>
          <a:ext cx="0" cy="0"/>
          <a:chOff x="0" y="0"/>
          <a:chExt cx="0" cy="0"/>
        </a:xfrm>
      </p:grpSpPr>
      <p:sp>
        <p:nvSpPr>
          <p:cNvPr id="635" name="Google Shape;635;p33"/>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Un test unitaire</a:t>
            </a:r>
            <a:endParaRPr/>
          </a:p>
        </p:txBody>
      </p:sp>
      <p:sp>
        <p:nvSpPr>
          <p:cNvPr id="636" name="Google Shape;636;p33"/>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637" name="Google Shape;637;p33"/>
          <p:cNvGrpSpPr/>
          <p:nvPr/>
        </p:nvGrpSpPr>
        <p:grpSpPr>
          <a:xfrm>
            <a:off x="293683" y="574116"/>
            <a:ext cx="309041" cy="403123"/>
            <a:chOff x="590250" y="244200"/>
            <a:chExt cx="407975" cy="532175"/>
          </a:xfrm>
        </p:grpSpPr>
        <p:sp>
          <p:nvSpPr>
            <p:cNvPr id="638" name="Google Shape;638;p33"/>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3"/>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3"/>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3"/>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3"/>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3"/>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3"/>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3"/>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3"/>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3"/>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3"/>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3"/>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3"/>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3"/>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2" name="Google Shape;652;p33"/>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Définition</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Un test unitaire doit être : </a:t>
            </a:r>
            <a:endParaRPr/>
          </a:p>
          <a:p>
            <a:pPr indent="-355600" lvl="0" marL="457200" marR="0" rtl="0" algn="l">
              <a:lnSpc>
                <a:spcPct val="100000"/>
              </a:lnSpc>
              <a:spcBef>
                <a:spcPts val="1000"/>
              </a:spcBef>
              <a:spcAft>
                <a:spcPts val="0"/>
              </a:spcAft>
              <a:buSzPts val="2000"/>
              <a:buChar char="▰"/>
            </a:pPr>
            <a:r>
              <a:rPr b="1" lang="en">
                <a:latin typeface="Roboto Condensed"/>
                <a:ea typeface="Roboto Condensed"/>
                <a:cs typeface="Roboto Condensed"/>
                <a:sym typeface="Roboto Condensed"/>
              </a:rPr>
              <a:t>Indépendant </a:t>
            </a:r>
            <a:r>
              <a:rPr lang="en"/>
              <a:t>: il ne doit dépendre d’aucun autre test pour fonctionner. Seuls ses propres pré requis doivent être suffisants</a:t>
            </a:r>
            <a:endParaRPr/>
          </a:p>
          <a:p>
            <a:pPr indent="-355600" lvl="0" marL="457200" marR="0" rtl="0" algn="l">
              <a:lnSpc>
                <a:spcPct val="100000"/>
              </a:lnSpc>
              <a:spcBef>
                <a:spcPts val="0"/>
              </a:spcBef>
              <a:spcAft>
                <a:spcPts val="0"/>
              </a:spcAft>
              <a:buSzPts val="2000"/>
              <a:buChar char="▰"/>
            </a:pPr>
            <a:r>
              <a:rPr b="1" lang="en">
                <a:latin typeface="Roboto Condensed"/>
                <a:ea typeface="Roboto Condensed"/>
                <a:cs typeface="Roboto Condensed"/>
                <a:sym typeface="Roboto Condensed"/>
              </a:rPr>
              <a:t>Déterministe </a:t>
            </a:r>
            <a:r>
              <a:rPr lang="en"/>
              <a:t>: Son rejeu dans les mêmes conditions doit toujours parvenir au même résultat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6" name="Shape 656"/>
        <p:cNvGrpSpPr/>
        <p:nvPr/>
      </p:nvGrpSpPr>
      <p:grpSpPr>
        <a:xfrm>
          <a:off x="0" y="0"/>
          <a:ext cx="0" cy="0"/>
          <a:chOff x="0" y="0"/>
          <a:chExt cx="0" cy="0"/>
        </a:xfrm>
      </p:grpSpPr>
      <p:sp>
        <p:nvSpPr>
          <p:cNvPr id="657" name="Google Shape;657;p34"/>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Un test d’intégration</a:t>
            </a:r>
            <a:endParaRPr/>
          </a:p>
        </p:txBody>
      </p:sp>
      <p:sp>
        <p:nvSpPr>
          <p:cNvPr id="658" name="Google Shape;658;p34"/>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659" name="Google Shape;659;p34"/>
          <p:cNvGrpSpPr/>
          <p:nvPr/>
        </p:nvGrpSpPr>
        <p:grpSpPr>
          <a:xfrm>
            <a:off x="293683" y="574116"/>
            <a:ext cx="309041" cy="403123"/>
            <a:chOff x="590250" y="244200"/>
            <a:chExt cx="407975" cy="532175"/>
          </a:xfrm>
        </p:grpSpPr>
        <p:sp>
          <p:nvSpPr>
            <p:cNvPr id="660" name="Google Shape;660;p34"/>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4"/>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4"/>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4"/>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4"/>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4"/>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4"/>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4"/>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4"/>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4"/>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4"/>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4"/>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4"/>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4"/>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74" name="Google Shape;674;p34"/>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Définition</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rPr lang="en"/>
              <a:t>Procédé permettant de s’assurer du bon fonctionnement de </a:t>
            </a:r>
            <a:r>
              <a:rPr b="1" lang="en">
                <a:latin typeface="Roboto Condensed"/>
                <a:ea typeface="Roboto Condensed"/>
                <a:cs typeface="Roboto Condensed"/>
                <a:sym typeface="Roboto Condensed"/>
              </a:rPr>
              <a:t>plusieurs unités</a:t>
            </a:r>
            <a:r>
              <a:rPr lang="en"/>
              <a:t> de code entre elles.</a:t>
            </a:r>
            <a:endParaRPr/>
          </a:p>
          <a:p>
            <a:pPr indent="0" lvl="0" marL="0" rtl="0" algn="l">
              <a:spcBef>
                <a:spcPts val="1000"/>
              </a:spcBef>
              <a:spcAft>
                <a:spcPts val="0"/>
              </a:spcAft>
              <a:buNone/>
            </a:pPr>
            <a:r>
              <a:rPr lang="en"/>
              <a:t>Ils prennent place dans un plus haut niveau d’abstraction et s’assurent du respect du fonctionnement global de plusieurs couches ensemble.</a:t>
            </a:r>
            <a:endParaRPr/>
          </a:p>
          <a:p>
            <a:pPr indent="0" lvl="0" marL="0" rtl="0" algn="l">
              <a:spcBef>
                <a:spcPts val="1000"/>
              </a:spcBef>
              <a:spcAft>
                <a:spcPts val="0"/>
              </a:spcAft>
              <a:buNone/>
            </a:pPr>
            <a:r>
              <a:t/>
            </a:r>
            <a:endParaRPr/>
          </a:p>
          <a:p>
            <a:pPr indent="0" lvl="0" marL="0" rtl="0" algn="l">
              <a:spcBef>
                <a:spcPts val="1000"/>
              </a:spcBef>
              <a:spcAft>
                <a:spcPts val="0"/>
              </a:spcAft>
              <a:buClr>
                <a:schemeClr val="dk1"/>
              </a:buClr>
              <a:buSzPts val="1100"/>
              <a:buFont typeface="Arial"/>
              <a:buNone/>
            </a:pPr>
            <a:r>
              <a:rPr lang="en"/>
              <a:t>Ils peuvent prendre de très nombreuses formes en Java et dans le contexte d’un projet Spring.</a:t>
            </a:r>
            <a:endParaRPr/>
          </a:p>
          <a:p>
            <a:pPr indent="0" lvl="0" marL="0" marR="0" rtl="0" algn="l">
              <a:lnSpc>
                <a:spcPct val="100000"/>
              </a:lnSpc>
              <a:spcBef>
                <a:spcPts val="1000"/>
              </a:spcBef>
              <a:spcAft>
                <a:spcPts val="100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8" name="Shape 678"/>
        <p:cNvGrpSpPr/>
        <p:nvPr/>
      </p:nvGrpSpPr>
      <p:grpSpPr>
        <a:xfrm>
          <a:off x="0" y="0"/>
          <a:ext cx="0" cy="0"/>
          <a:chOff x="0" y="0"/>
          <a:chExt cx="0" cy="0"/>
        </a:xfrm>
      </p:grpSpPr>
      <p:sp>
        <p:nvSpPr>
          <p:cNvPr id="679" name="Google Shape;679;p35"/>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Cérémoniel</a:t>
            </a:r>
            <a:endParaRPr/>
          </a:p>
        </p:txBody>
      </p:sp>
      <p:sp>
        <p:nvSpPr>
          <p:cNvPr id="680" name="Google Shape;680;p35"/>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681" name="Google Shape;681;p35"/>
          <p:cNvGrpSpPr/>
          <p:nvPr/>
        </p:nvGrpSpPr>
        <p:grpSpPr>
          <a:xfrm>
            <a:off x="293683" y="574116"/>
            <a:ext cx="309041" cy="403123"/>
            <a:chOff x="590250" y="244200"/>
            <a:chExt cx="407975" cy="532175"/>
          </a:xfrm>
        </p:grpSpPr>
        <p:sp>
          <p:nvSpPr>
            <p:cNvPr id="682" name="Google Shape;682;p35"/>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5"/>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5"/>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5"/>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5"/>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5"/>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5"/>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5"/>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5"/>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5"/>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5"/>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5"/>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5"/>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5"/>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6" name="Google Shape;696;p35"/>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Déroulé d’un test :</a:t>
            </a:r>
            <a:endParaRPr/>
          </a:p>
          <a:p>
            <a:pPr indent="-355600" lvl="0" marL="457200" marR="0" rtl="0" algn="l">
              <a:lnSpc>
                <a:spcPct val="100000"/>
              </a:lnSpc>
              <a:spcBef>
                <a:spcPts val="1000"/>
              </a:spcBef>
              <a:spcAft>
                <a:spcPts val="0"/>
              </a:spcAft>
              <a:buSzPts val="2000"/>
              <a:buAutoNum type="arabicPeriod"/>
            </a:pPr>
            <a:r>
              <a:rPr lang="en"/>
              <a:t>Fournir des entrants</a:t>
            </a:r>
            <a:endParaRPr/>
          </a:p>
          <a:p>
            <a:pPr indent="-355600" lvl="0" marL="457200" marR="0" rtl="0" algn="l">
              <a:lnSpc>
                <a:spcPct val="100000"/>
              </a:lnSpc>
              <a:spcBef>
                <a:spcPts val="0"/>
              </a:spcBef>
              <a:spcAft>
                <a:spcPts val="0"/>
              </a:spcAft>
              <a:buSzPts val="2000"/>
              <a:buAutoNum type="arabicPeriod"/>
            </a:pPr>
            <a:r>
              <a:rPr lang="en"/>
              <a:t>Dérouler le code à tester</a:t>
            </a:r>
            <a:endParaRPr/>
          </a:p>
          <a:p>
            <a:pPr indent="-355600" lvl="0" marL="457200" marR="0" rtl="0" algn="l">
              <a:lnSpc>
                <a:spcPct val="100000"/>
              </a:lnSpc>
              <a:spcBef>
                <a:spcPts val="0"/>
              </a:spcBef>
              <a:spcAft>
                <a:spcPts val="0"/>
              </a:spcAft>
              <a:buSzPts val="2000"/>
              <a:buAutoNum type="arabicPeriod"/>
            </a:pPr>
            <a:r>
              <a:rPr lang="en"/>
              <a:t>Vérifier les éléments en sortie du code à tester</a:t>
            </a:r>
            <a:endParaRPr/>
          </a:p>
        </p:txBody>
      </p:sp>
      <p:sp>
        <p:nvSpPr>
          <p:cNvPr id="697" name="Google Shape;697;p35"/>
          <p:cNvSpPr/>
          <p:nvPr/>
        </p:nvSpPr>
        <p:spPr>
          <a:xfrm>
            <a:off x="399150" y="3109678"/>
            <a:ext cx="2721300" cy="1331400"/>
          </a:xfrm>
          <a:prstGeom prst="rightArrow">
            <a:avLst>
              <a:gd fmla="val 50000" name="adj1"/>
              <a:gd fmla="val 50000" name="adj2"/>
            </a:avLst>
          </a:prstGeom>
          <a:solidFill>
            <a:srgbClr val="DAE5F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Rambla"/>
              <a:buNone/>
            </a:pPr>
            <a:r>
              <a:rPr i="0" lang="en" sz="2800" u="none" cap="none" strike="noStrike">
                <a:solidFill>
                  <a:srgbClr val="000000"/>
                </a:solidFill>
                <a:latin typeface="Roboto Condensed"/>
                <a:ea typeface="Roboto Condensed"/>
                <a:cs typeface="Roboto Condensed"/>
                <a:sym typeface="Roboto Condensed"/>
              </a:rPr>
              <a:t>Entrants</a:t>
            </a:r>
            <a:endParaRPr i="0" sz="1400" u="none" cap="none" strike="noStrike">
              <a:solidFill>
                <a:srgbClr val="000000"/>
              </a:solidFill>
              <a:latin typeface="Roboto Condensed"/>
              <a:ea typeface="Roboto Condensed"/>
              <a:cs typeface="Roboto Condensed"/>
              <a:sym typeface="Roboto Condensed"/>
            </a:endParaRPr>
          </a:p>
        </p:txBody>
      </p:sp>
      <p:sp>
        <p:nvSpPr>
          <p:cNvPr id="698" name="Google Shape;698;p35"/>
          <p:cNvSpPr/>
          <p:nvPr/>
        </p:nvSpPr>
        <p:spPr>
          <a:xfrm>
            <a:off x="3149601" y="2957286"/>
            <a:ext cx="2850600" cy="1727100"/>
          </a:xfrm>
          <a:prstGeom prst="roundRect">
            <a:avLst>
              <a:gd fmla="val 16667" name="adj"/>
            </a:avLst>
          </a:prstGeom>
          <a:solidFill>
            <a:srgbClr val="DAE5F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Rambla"/>
              <a:buNone/>
            </a:pPr>
            <a:r>
              <a:rPr i="0" lang="en" sz="2800" u="none" cap="none" strike="noStrike">
                <a:solidFill>
                  <a:srgbClr val="000000"/>
                </a:solidFill>
                <a:latin typeface="Roboto Condensed"/>
                <a:ea typeface="Roboto Condensed"/>
                <a:cs typeface="Roboto Condensed"/>
                <a:sym typeface="Roboto Condensed"/>
              </a:rPr>
              <a:t>Code à tester</a:t>
            </a:r>
            <a:endParaRPr i="0" sz="1400" u="none" cap="none" strike="noStrike">
              <a:solidFill>
                <a:srgbClr val="000000"/>
              </a:solidFill>
              <a:latin typeface="Roboto Condensed"/>
              <a:ea typeface="Roboto Condensed"/>
              <a:cs typeface="Roboto Condensed"/>
              <a:sym typeface="Roboto Condensed"/>
            </a:endParaRPr>
          </a:p>
        </p:txBody>
      </p:sp>
      <p:sp>
        <p:nvSpPr>
          <p:cNvPr id="699" name="Google Shape;699;p35"/>
          <p:cNvSpPr/>
          <p:nvPr/>
        </p:nvSpPr>
        <p:spPr>
          <a:xfrm>
            <a:off x="6000225" y="3109678"/>
            <a:ext cx="2721300" cy="1267200"/>
          </a:xfrm>
          <a:prstGeom prst="rightArrow">
            <a:avLst>
              <a:gd fmla="val 50000" name="adj1"/>
              <a:gd fmla="val 50000" name="adj2"/>
            </a:avLst>
          </a:prstGeom>
          <a:solidFill>
            <a:srgbClr val="DAE5F1"/>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800"/>
              <a:buFont typeface="Rambla"/>
              <a:buNone/>
            </a:pPr>
            <a:r>
              <a:rPr i="0" lang="en" sz="2800" u="none" cap="none" strike="noStrike">
                <a:solidFill>
                  <a:srgbClr val="000000"/>
                </a:solidFill>
                <a:latin typeface="Roboto Condensed"/>
                <a:ea typeface="Roboto Condensed"/>
                <a:cs typeface="Roboto Condensed"/>
                <a:sym typeface="Roboto Condensed"/>
              </a:rPr>
              <a:t>Sortants</a:t>
            </a:r>
            <a:endParaRPr i="0" sz="1400" u="none" cap="none" strike="noStrike">
              <a:solidFill>
                <a:srgbClr val="000000"/>
              </a:solidFill>
              <a:latin typeface="Roboto Condensed"/>
              <a:ea typeface="Roboto Condensed"/>
              <a:cs typeface="Roboto Condensed"/>
              <a:sym typeface="Roboto Condense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3" name="Shape 703"/>
        <p:cNvGrpSpPr/>
        <p:nvPr/>
      </p:nvGrpSpPr>
      <p:grpSpPr>
        <a:xfrm>
          <a:off x="0" y="0"/>
          <a:ext cx="0" cy="0"/>
          <a:chOff x="0" y="0"/>
          <a:chExt cx="0" cy="0"/>
        </a:xfrm>
      </p:grpSpPr>
      <p:sp>
        <p:nvSpPr>
          <p:cNvPr id="704" name="Google Shape;704;p36"/>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TI vs TU</a:t>
            </a:r>
            <a:endParaRPr/>
          </a:p>
        </p:txBody>
      </p:sp>
      <p:sp>
        <p:nvSpPr>
          <p:cNvPr id="705" name="Google Shape;705;p36"/>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706" name="Google Shape;706;p36"/>
          <p:cNvGrpSpPr/>
          <p:nvPr/>
        </p:nvGrpSpPr>
        <p:grpSpPr>
          <a:xfrm>
            <a:off x="293683" y="574116"/>
            <a:ext cx="309041" cy="403123"/>
            <a:chOff x="590250" y="244200"/>
            <a:chExt cx="407975" cy="532175"/>
          </a:xfrm>
        </p:grpSpPr>
        <p:sp>
          <p:nvSpPr>
            <p:cNvPr id="707" name="Google Shape;707;p36"/>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6"/>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6"/>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6"/>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6"/>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6"/>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6"/>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6"/>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6"/>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6"/>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6"/>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6"/>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6"/>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6"/>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21" name="Google Shape;721;p36"/>
          <p:cNvGraphicFramePr/>
          <p:nvPr/>
        </p:nvGraphicFramePr>
        <p:xfrm>
          <a:off x="1417320" y="2294139"/>
          <a:ext cx="3000000" cy="3000000"/>
        </p:xfrm>
        <a:graphic>
          <a:graphicData uri="http://schemas.openxmlformats.org/drawingml/2006/table">
            <a:tbl>
              <a:tblPr>
                <a:noFill/>
                <a:tableStyleId>{872CDEFE-138B-404A-9E35-AD95006B4F97}</a:tableStyleId>
              </a:tblPr>
              <a:tblGrid>
                <a:gridCol w="587725"/>
                <a:gridCol w="631975"/>
                <a:gridCol w="631975"/>
              </a:tblGrid>
              <a:tr h="457025">
                <a:tc>
                  <a:txBody>
                    <a:bodyPr/>
                    <a:lstStyle/>
                    <a:p>
                      <a:pPr indent="0" lvl="0" marL="0" marR="0" rtl="0" algn="ctr">
                        <a:lnSpc>
                          <a:spcPct val="100000"/>
                        </a:lnSpc>
                        <a:spcBef>
                          <a:spcPts val="0"/>
                        </a:spcBef>
                        <a:spcAft>
                          <a:spcPts val="0"/>
                        </a:spcAft>
                        <a:buClr>
                          <a:srgbClr val="000000"/>
                        </a:buClr>
                        <a:buSzPts val="1100"/>
                        <a:buFont typeface="Calibri"/>
                        <a:buNone/>
                      </a:pPr>
                      <a:r>
                        <a:rPr b="0" i="0" lang="en" sz="1100" u="none" cap="none" strike="noStrike">
                          <a:solidFill>
                            <a:srgbClr val="000000"/>
                          </a:solidFill>
                          <a:latin typeface="Calibri"/>
                          <a:ea typeface="Calibri"/>
                          <a:cs typeface="Calibri"/>
                          <a:sym typeface="Calibri"/>
                        </a:rPr>
                        <a:t>X</a:t>
                      </a:r>
                      <a:endParaRPr sz="1400" u="none" cap="none" strike="noStrike"/>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Calibri"/>
                        <a:buNone/>
                      </a:pPr>
                      <a:r>
                        <a:rPr lang="en" sz="1100">
                          <a:latin typeface="Calibri"/>
                          <a:ea typeface="Calibri"/>
                          <a:cs typeface="Calibri"/>
                          <a:sym typeface="Calibri"/>
                        </a:rPr>
                        <a:t>X</a:t>
                      </a:r>
                      <a:endParaRPr sz="1400" u="none" cap="none" strike="noStrike"/>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Calibri"/>
                        <a:buNone/>
                      </a:pPr>
                      <a:r>
                        <a:rPr b="0" i="0" lang="en" sz="1100" u="none" cap="none" strike="noStrike">
                          <a:solidFill>
                            <a:srgbClr val="000000"/>
                          </a:solidFill>
                          <a:latin typeface="Calibri"/>
                          <a:ea typeface="Calibri"/>
                          <a:cs typeface="Calibri"/>
                          <a:sym typeface="Calibri"/>
                        </a:rPr>
                        <a:t>X</a:t>
                      </a:r>
                      <a:endParaRPr sz="1400" u="none" cap="none" strike="noStrike"/>
                    </a:p>
                  </a:txBody>
                  <a:tcPr marT="9525" marB="0" marR="9525" marL="9525" anchor="ctr"/>
                </a:tc>
              </a:tr>
              <a:tr h="457025">
                <a:tc>
                  <a:txBody>
                    <a:bodyPr/>
                    <a:lstStyle/>
                    <a:p>
                      <a:pPr indent="0" lvl="0" marL="0" marR="0" rtl="0" algn="ctr">
                        <a:lnSpc>
                          <a:spcPct val="100000"/>
                        </a:lnSpc>
                        <a:spcBef>
                          <a:spcPts val="0"/>
                        </a:spcBef>
                        <a:spcAft>
                          <a:spcPts val="0"/>
                        </a:spcAft>
                        <a:buClr>
                          <a:srgbClr val="000000"/>
                        </a:buClr>
                        <a:buSzPts val="1100"/>
                        <a:buFont typeface="Calibri"/>
                        <a:buNone/>
                      </a:pPr>
                      <a:r>
                        <a:rPr b="0" i="0" lang="en" sz="1100" u="none" cap="none" strike="noStrike">
                          <a:solidFill>
                            <a:srgbClr val="000000"/>
                          </a:solidFill>
                          <a:latin typeface="Calibri"/>
                          <a:ea typeface="Calibri"/>
                          <a:cs typeface="Calibri"/>
                          <a:sym typeface="Calibri"/>
                        </a:rPr>
                        <a:t>X</a:t>
                      </a:r>
                      <a:endParaRPr sz="1400" u="none" cap="none" strike="noStrike"/>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Calibri"/>
                        <a:buNone/>
                      </a:pPr>
                      <a:r>
                        <a:rPr b="0" i="0" lang="en" sz="1100" u="none" cap="none" strike="noStrike">
                          <a:solidFill>
                            <a:srgbClr val="000000"/>
                          </a:solidFill>
                          <a:latin typeface="Calibri"/>
                          <a:ea typeface="Calibri"/>
                          <a:cs typeface="Calibri"/>
                          <a:sym typeface="Calibri"/>
                        </a:rPr>
                        <a:t>X</a:t>
                      </a:r>
                      <a:endParaRPr sz="1400" u="none" cap="none" strike="noStrike"/>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Calibri"/>
                        <a:buNone/>
                      </a:pPr>
                      <a:r>
                        <a:rPr b="0" i="0" lang="en" sz="1100" u="none" cap="none" strike="noStrike">
                          <a:solidFill>
                            <a:srgbClr val="000000"/>
                          </a:solidFill>
                          <a:latin typeface="Calibri"/>
                          <a:ea typeface="Calibri"/>
                          <a:cs typeface="Calibri"/>
                          <a:sym typeface="Calibri"/>
                        </a:rPr>
                        <a:t>X</a:t>
                      </a:r>
                      <a:endParaRPr sz="1400" u="none" cap="none" strike="noStrike"/>
                    </a:p>
                  </a:txBody>
                  <a:tcPr marT="9525" marB="0" marR="9525" marL="9525" anchor="ctr"/>
                </a:tc>
              </a:tr>
              <a:tr h="457025">
                <a:tc>
                  <a:txBody>
                    <a:bodyPr/>
                    <a:lstStyle/>
                    <a:p>
                      <a:pPr indent="0" lvl="0" marL="0" marR="0" rtl="0" algn="ctr">
                        <a:lnSpc>
                          <a:spcPct val="100000"/>
                        </a:lnSpc>
                        <a:spcBef>
                          <a:spcPts val="0"/>
                        </a:spcBef>
                        <a:spcAft>
                          <a:spcPts val="0"/>
                        </a:spcAft>
                        <a:buClr>
                          <a:srgbClr val="000000"/>
                        </a:buClr>
                        <a:buSzPts val="1100"/>
                        <a:buFont typeface="Calibri"/>
                        <a:buNone/>
                      </a:pPr>
                      <a:r>
                        <a:rPr b="0" i="0" lang="en" sz="1100" u="none" cap="none" strike="noStrike">
                          <a:solidFill>
                            <a:srgbClr val="000000"/>
                          </a:solidFill>
                          <a:latin typeface="Calibri"/>
                          <a:ea typeface="Calibri"/>
                          <a:cs typeface="Calibri"/>
                          <a:sym typeface="Calibri"/>
                        </a:rPr>
                        <a:t>X</a:t>
                      </a:r>
                      <a:endParaRPr sz="1400" u="none" cap="none" strike="noStrike"/>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Calibri"/>
                        <a:buNone/>
                      </a:pPr>
                      <a:r>
                        <a:rPr b="0" i="0" lang="en" sz="1100" u="none" cap="none" strike="noStrike">
                          <a:solidFill>
                            <a:srgbClr val="000000"/>
                          </a:solidFill>
                          <a:latin typeface="Calibri"/>
                          <a:ea typeface="Calibri"/>
                          <a:cs typeface="Calibri"/>
                          <a:sym typeface="Calibri"/>
                        </a:rPr>
                        <a:t>X</a:t>
                      </a:r>
                      <a:endParaRPr sz="1400" u="none" cap="none" strike="noStrike"/>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Calibri"/>
                        <a:buNone/>
                      </a:pPr>
                      <a:r>
                        <a:rPr b="0" i="0" lang="en" sz="1100" u="none" cap="none" strike="noStrike">
                          <a:solidFill>
                            <a:srgbClr val="000000"/>
                          </a:solidFill>
                          <a:latin typeface="Calibri"/>
                          <a:ea typeface="Calibri"/>
                          <a:cs typeface="Calibri"/>
                          <a:sym typeface="Calibri"/>
                        </a:rPr>
                        <a:t>X</a:t>
                      </a:r>
                      <a:endParaRPr sz="1400" u="none" cap="none" strike="noStrike"/>
                    </a:p>
                  </a:txBody>
                  <a:tcPr marT="9525" marB="0" marR="9525" marL="9525" anchor="ctr"/>
                </a:tc>
              </a:tr>
            </a:tbl>
          </a:graphicData>
        </a:graphic>
      </p:graphicFrame>
      <p:graphicFrame>
        <p:nvGraphicFramePr>
          <p:cNvPr id="722" name="Google Shape;722;p36"/>
          <p:cNvGraphicFramePr/>
          <p:nvPr/>
        </p:nvGraphicFramePr>
        <p:xfrm>
          <a:off x="5253992" y="2308860"/>
          <a:ext cx="3000000" cy="3000000"/>
        </p:xfrm>
        <a:graphic>
          <a:graphicData uri="http://schemas.openxmlformats.org/drawingml/2006/table">
            <a:tbl>
              <a:tblPr>
                <a:noFill/>
                <a:tableStyleId>{872CDEFE-138B-404A-9E35-AD95006B4F97}</a:tableStyleId>
              </a:tblPr>
              <a:tblGrid>
                <a:gridCol w="587725"/>
                <a:gridCol w="631975"/>
                <a:gridCol w="631975"/>
              </a:tblGrid>
              <a:tr h="442825">
                <a:tc>
                  <a:txBody>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Calibri"/>
                        <a:ea typeface="Calibri"/>
                        <a:cs typeface="Calibri"/>
                        <a:sym typeface="Calibri"/>
                      </a:endParaRPr>
                    </a:p>
                  </a:txBody>
                  <a:tcPr marT="9525" marB="0" marR="9525" marL="9525" anchor="ctr"/>
                </a:tc>
              </a:tr>
              <a:tr h="457025">
                <a:tc>
                  <a:txBody>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Calibri"/>
                        <a:ea typeface="Calibri"/>
                        <a:cs typeface="Calibri"/>
                        <a:sym typeface="Calibri"/>
                      </a:endParaRPr>
                    </a:p>
                  </a:txBody>
                  <a:tcPr marT="9525" marB="0" marR="9525" marL="9525" anchor="ctr"/>
                </a:tc>
              </a:tr>
              <a:tr h="457025">
                <a:tc>
                  <a:txBody>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Calibri"/>
                        <a:ea typeface="Calibri"/>
                        <a:cs typeface="Calibri"/>
                        <a:sym typeface="Calibri"/>
                      </a:endParaRPr>
                    </a:p>
                  </a:txBody>
                  <a:tcPr marT="9525" marB="0" marR="9525" marL="9525" anchor="ctr"/>
                </a:tc>
                <a:tc>
                  <a:txBody>
                    <a:bodyPr/>
                    <a:lstStyle/>
                    <a:p>
                      <a:pPr indent="0" lvl="0" marL="0" marR="0" rtl="0" algn="ctr">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Calibri"/>
                        <a:ea typeface="Calibri"/>
                        <a:cs typeface="Calibri"/>
                        <a:sym typeface="Calibri"/>
                      </a:endParaRPr>
                    </a:p>
                  </a:txBody>
                  <a:tcPr marT="9525" marB="0" marR="9525" marL="9525" anchor="ctr"/>
                </a:tc>
              </a:tr>
            </a:tbl>
          </a:graphicData>
        </a:graphic>
      </p:graphicFrame>
      <p:sp>
        <p:nvSpPr>
          <p:cNvPr id="723" name="Google Shape;723;p36"/>
          <p:cNvSpPr txBox="1"/>
          <p:nvPr/>
        </p:nvSpPr>
        <p:spPr>
          <a:xfrm>
            <a:off x="1592573" y="1706875"/>
            <a:ext cx="21471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Arial"/>
                <a:ea typeface="Arial"/>
                <a:cs typeface="Arial"/>
                <a:sym typeface="Arial"/>
              </a:rPr>
              <a:t>Tests unitaires</a:t>
            </a:r>
            <a:endParaRPr b="0" i="0" sz="1400" u="none" cap="none" strike="noStrike">
              <a:solidFill>
                <a:srgbClr val="000000"/>
              </a:solidFill>
              <a:latin typeface="Arial"/>
              <a:ea typeface="Arial"/>
              <a:cs typeface="Arial"/>
              <a:sym typeface="Arial"/>
            </a:endParaRPr>
          </a:p>
        </p:txBody>
      </p:sp>
      <p:sp>
        <p:nvSpPr>
          <p:cNvPr id="724" name="Google Shape;724;p36"/>
          <p:cNvSpPr/>
          <p:nvPr/>
        </p:nvSpPr>
        <p:spPr>
          <a:xfrm>
            <a:off x="5569374" y="1706875"/>
            <a:ext cx="2713800" cy="3693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Calibri"/>
              <a:buNone/>
            </a:pPr>
            <a:r>
              <a:rPr b="0" i="0" lang="en" sz="1800" u="none" cap="none" strike="noStrike">
                <a:solidFill>
                  <a:srgbClr val="000000"/>
                </a:solidFill>
                <a:latin typeface="Calibri"/>
                <a:ea typeface="Calibri"/>
                <a:cs typeface="Calibri"/>
                <a:sym typeface="Calibri"/>
              </a:rPr>
              <a:t> </a:t>
            </a:r>
            <a:r>
              <a:rPr b="0" i="0" lang="en" sz="1800" u="none" cap="none" strike="noStrike">
                <a:solidFill>
                  <a:srgbClr val="000000"/>
                </a:solidFill>
                <a:latin typeface="Arial"/>
                <a:ea typeface="Arial"/>
                <a:cs typeface="Arial"/>
                <a:sym typeface="Arial"/>
              </a:rPr>
              <a:t> Tests </a:t>
            </a:r>
            <a:r>
              <a:rPr lang="en" sz="1800"/>
              <a:t>d’intégration</a:t>
            </a:r>
            <a:endParaRPr b="0" i="0" sz="1400" u="none" cap="none" strike="noStrike">
              <a:solidFill>
                <a:srgbClr val="000000"/>
              </a:solidFill>
              <a:latin typeface="Arial"/>
              <a:ea typeface="Arial"/>
              <a:cs typeface="Arial"/>
              <a:sym typeface="Arial"/>
            </a:endParaRPr>
          </a:p>
        </p:txBody>
      </p:sp>
      <p:cxnSp>
        <p:nvCxnSpPr>
          <p:cNvPr id="725" name="Google Shape;725;p36"/>
          <p:cNvCxnSpPr/>
          <p:nvPr/>
        </p:nvCxnSpPr>
        <p:spPr>
          <a:xfrm>
            <a:off x="4297680" y="1405652"/>
            <a:ext cx="0" cy="2899500"/>
          </a:xfrm>
          <a:prstGeom prst="straightConnector1">
            <a:avLst/>
          </a:prstGeom>
          <a:noFill/>
          <a:ln cap="flat" cmpd="sng" w="9525">
            <a:solidFill>
              <a:srgbClr val="4A7DBA"/>
            </a:solidFill>
            <a:prstDash val="solid"/>
            <a:round/>
            <a:headEnd len="sm" w="sm" type="none"/>
            <a:tailEnd len="sm" w="sm" type="none"/>
          </a:ln>
        </p:spPr>
      </p:cxnSp>
      <p:cxnSp>
        <p:nvCxnSpPr>
          <p:cNvPr id="726" name="Google Shape;726;p36"/>
          <p:cNvCxnSpPr/>
          <p:nvPr/>
        </p:nvCxnSpPr>
        <p:spPr>
          <a:xfrm>
            <a:off x="4366260" y="1405652"/>
            <a:ext cx="0" cy="2899500"/>
          </a:xfrm>
          <a:prstGeom prst="straightConnector1">
            <a:avLst/>
          </a:prstGeom>
          <a:noFill/>
          <a:ln cap="flat" cmpd="sng" w="9525">
            <a:solidFill>
              <a:srgbClr val="4A7DBA"/>
            </a:solidFill>
            <a:prstDash val="solid"/>
            <a:round/>
            <a:headEnd len="sm" w="sm" type="none"/>
            <a:tailEnd len="sm" w="sm" type="none"/>
          </a:ln>
        </p:spPr>
      </p:cxnSp>
      <p:sp>
        <p:nvSpPr>
          <p:cNvPr id="727" name="Google Shape;727;p36"/>
          <p:cNvSpPr/>
          <p:nvPr/>
        </p:nvSpPr>
        <p:spPr>
          <a:xfrm>
            <a:off x="5509261" y="2392680"/>
            <a:ext cx="739200" cy="670500"/>
          </a:xfrm>
          <a:prstGeom prst="ellipse">
            <a:avLst/>
          </a:prstGeom>
          <a:solidFill>
            <a:srgbClr val="4F81BD">
              <a:alpha val="40000"/>
            </a:srgbClr>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728" name="Google Shape;728;p36"/>
          <p:cNvSpPr/>
          <p:nvPr/>
        </p:nvSpPr>
        <p:spPr>
          <a:xfrm>
            <a:off x="6051138" y="2453640"/>
            <a:ext cx="989700" cy="868800"/>
          </a:xfrm>
          <a:prstGeom prst="ellipse">
            <a:avLst/>
          </a:prstGeom>
          <a:solidFill>
            <a:srgbClr val="4F81BD">
              <a:alpha val="40000"/>
            </a:srgbClr>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729" name="Google Shape;729;p36"/>
          <p:cNvSpPr/>
          <p:nvPr/>
        </p:nvSpPr>
        <p:spPr>
          <a:xfrm>
            <a:off x="5849635" y="3078999"/>
            <a:ext cx="739200" cy="670500"/>
          </a:xfrm>
          <a:prstGeom prst="ellipse">
            <a:avLst/>
          </a:prstGeom>
          <a:solidFill>
            <a:srgbClr val="4F81BD">
              <a:alpha val="40000"/>
            </a:srgbClr>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730" name="Google Shape;730;p36"/>
          <p:cNvSpPr/>
          <p:nvPr/>
        </p:nvSpPr>
        <p:spPr>
          <a:xfrm>
            <a:off x="65071" y="3749505"/>
            <a:ext cx="669600" cy="624900"/>
          </a:xfrm>
          <a:prstGeom prst="ellipse">
            <a:avLst/>
          </a:prstGeom>
          <a:solidFill>
            <a:srgbClr val="4F81BD">
              <a:alpha val="40000"/>
            </a:srgbClr>
          </a:solidFill>
          <a:ln cap="flat" cmpd="sng" w="25400">
            <a:solidFill>
              <a:srgbClr val="395E89"/>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FFFFFF"/>
              </a:solidFill>
              <a:latin typeface="Arial"/>
              <a:ea typeface="Arial"/>
              <a:cs typeface="Arial"/>
              <a:sym typeface="Arial"/>
            </a:endParaRPr>
          </a:p>
        </p:txBody>
      </p:sp>
      <p:sp>
        <p:nvSpPr>
          <p:cNvPr id="731" name="Google Shape;731;p36"/>
          <p:cNvSpPr txBox="1"/>
          <p:nvPr/>
        </p:nvSpPr>
        <p:spPr>
          <a:xfrm>
            <a:off x="494369" y="4538534"/>
            <a:ext cx="1770600" cy="3693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600"/>
              </a:spcBef>
              <a:spcAft>
                <a:spcPts val="1000"/>
              </a:spcAft>
              <a:buClr>
                <a:srgbClr val="000000"/>
              </a:buClr>
              <a:buSzPts val="1100"/>
              <a:buFont typeface="Arial"/>
              <a:buNone/>
            </a:pPr>
            <a:r>
              <a:rPr b="0" i="0" lang="en" sz="1800" u="none" cap="none" strike="noStrike">
                <a:solidFill>
                  <a:srgbClr val="000000"/>
                </a:solidFill>
                <a:latin typeface="Arial"/>
                <a:ea typeface="Arial"/>
                <a:cs typeface="Arial"/>
                <a:sym typeface="Arial"/>
              </a:rPr>
              <a:t>X   </a:t>
            </a:r>
            <a:r>
              <a:rPr lang="en" sz="2000">
                <a:solidFill>
                  <a:srgbClr val="263248"/>
                </a:solidFill>
                <a:latin typeface="Roboto Condensed Light"/>
                <a:ea typeface="Roboto Condensed Light"/>
                <a:cs typeface="Roboto Condensed Light"/>
                <a:sym typeface="Roboto Condensed Light"/>
              </a:rPr>
              <a:t>Test</a:t>
            </a:r>
            <a:r>
              <a:rPr b="0" i="0" lang="en" sz="1800" u="none" cap="none" strike="noStrike">
                <a:solidFill>
                  <a:srgbClr val="000000"/>
                </a:solidFill>
                <a:latin typeface="Arial"/>
                <a:ea typeface="Arial"/>
                <a:cs typeface="Arial"/>
                <a:sym typeface="Arial"/>
              </a:rPr>
              <a:t> </a:t>
            </a:r>
            <a:r>
              <a:rPr lang="en" sz="2000">
                <a:solidFill>
                  <a:srgbClr val="263248"/>
                </a:solidFill>
                <a:latin typeface="Roboto Condensed Light"/>
                <a:ea typeface="Roboto Condensed Light"/>
                <a:cs typeface="Roboto Condensed Light"/>
                <a:sym typeface="Roboto Condensed Light"/>
              </a:rPr>
              <a:t>unitaire</a:t>
            </a:r>
            <a:endParaRPr b="0" i="0" sz="1400" u="none" cap="none" strike="noStrike">
              <a:solidFill>
                <a:srgbClr val="000000"/>
              </a:solidFill>
              <a:latin typeface="Arial"/>
              <a:ea typeface="Arial"/>
              <a:cs typeface="Arial"/>
              <a:sym typeface="Arial"/>
            </a:endParaRPr>
          </a:p>
        </p:txBody>
      </p:sp>
      <p:sp>
        <p:nvSpPr>
          <p:cNvPr id="732" name="Google Shape;732;p36"/>
          <p:cNvSpPr txBox="1"/>
          <p:nvPr/>
        </p:nvSpPr>
        <p:spPr>
          <a:xfrm>
            <a:off x="798699" y="3883200"/>
            <a:ext cx="2249400" cy="3693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600"/>
              </a:spcBef>
              <a:spcAft>
                <a:spcPts val="1000"/>
              </a:spcAft>
              <a:buClr>
                <a:srgbClr val="000000"/>
              </a:buClr>
              <a:buSzPts val="1100"/>
              <a:buFont typeface="Arial"/>
              <a:buNone/>
            </a:pPr>
            <a:r>
              <a:rPr lang="en" sz="2000">
                <a:solidFill>
                  <a:srgbClr val="263248"/>
                </a:solidFill>
                <a:latin typeface="Roboto Condensed Light"/>
                <a:ea typeface="Roboto Condensed Light"/>
                <a:cs typeface="Roboto Condensed Light"/>
                <a:sym typeface="Roboto Condensed Light"/>
              </a:rPr>
              <a:t>Test d’intégration</a:t>
            </a:r>
            <a:endParaRPr b="0" i="0" sz="1400" u="none" cap="none" strike="noStrike">
              <a:solidFill>
                <a:srgbClr val="000000"/>
              </a:solidFill>
              <a:latin typeface="Arial"/>
              <a:ea typeface="Arial"/>
              <a:cs typeface="Arial"/>
              <a:sym typeface="Arial"/>
            </a:endParaRPr>
          </a:p>
        </p:txBody>
      </p:sp>
      <p:sp>
        <p:nvSpPr>
          <p:cNvPr id="733" name="Google Shape;733;p36"/>
          <p:cNvSpPr txBox="1"/>
          <p:nvPr/>
        </p:nvSpPr>
        <p:spPr>
          <a:xfrm>
            <a:off x="3202719" y="4552034"/>
            <a:ext cx="3749700" cy="369300"/>
          </a:xfrm>
          <a:prstGeom prst="rect">
            <a:avLst/>
          </a:prstGeom>
          <a:noFill/>
          <a:ln>
            <a:noFill/>
          </a:ln>
        </p:spPr>
        <p:txBody>
          <a:bodyPr anchorCtr="0" anchor="ctr" bIns="45700" lIns="91425" spcFirstLastPara="1" rIns="91425" wrap="square" tIns="45700">
            <a:noAutofit/>
          </a:bodyPr>
          <a:lstStyle/>
          <a:p>
            <a:pPr indent="0" lvl="0" marL="0" marR="0" rtl="0" algn="l">
              <a:lnSpc>
                <a:spcPct val="100000"/>
              </a:lnSpc>
              <a:spcBef>
                <a:spcPts val="600"/>
              </a:spcBef>
              <a:spcAft>
                <a:spcPts val="1000"/>
              </a:spcAft>
              <a:buClr>
                <a:srgbClr val="000000"/>
              </a:buClr>
              <a:buSzPts val="1100"/>
              <a:buFont typeface="Arial"/>
              <a:buNone/>
            </a:pPr>
            <a:r>
              <a:rPr lang="en" sz="2000">
                <a:solidFill>
                  <a:srgbClr val="263248"/>
                </a:solidFill>
                <a:latin typeface="Roboto Condensed Light"/>
                <a:ea typeface="Roboto Condensed Light"/>
                <a:cs typeface="Roboto Condensed Light"/>
                <a:sym typeface="Roboto Condensed Light"/>
              </a:rPr>
              <a:t>Règle de gestion, micro feature, …</a:t>
            </a:r>
            <a:endParaRPr sz="2000">
              <a:solidFill>
                <a:srgbClr val="263248"/>
              </a:solidFill>
              <a:latin typeface="Roboto Condensed Light"/>
              <a:ea typeface="Roboto Condensed Light"/>
              <a:cs typeface="Roboto Condensed Light"/>
              <a:sym typeface="Roboto Condensed Light"/>
            </a:endParaRPr>
          </a:p>
        </p:txBody>
      </p:sp>
      <p:graphicFrame>
        <p:nvGraphicFramePr>
          <p:cNvPr id="734" name="Google Shape;734;p36"/>
          <p:cNvGraphicFramePr/>
          <p:nvPr/>
        </p:nvGraphicFramePr>
        <p:xfrm>
          <a:off x="2637025" y="4560250"/>
          <a:ext cx="3000000" cy="3000000"/>
        </p:xfrm>
        <a:graphic>
          <a:graphicData uri="http://schemas.openxmlformats.org/drawingml/2006/table">
            <a:tbl>
              <a:tblPr>
                <a:noFill/>
                <a:tableStyleId>{4CB8AA7D-DA2C-4929-B652-F7B9E4BCB421}</a:tableStyleId>
              </a:tblPr>
              <a:tblGrid>
                <a:gridCol w="581125"/>
              </a:tblGrid>
              <a:tr h="369300">
                <a:tc>
                  <a:txBody>
                    <a:bodyPr/>
                    <a:lstStyle/>
                    <a:p>
                      <a:pPr indent="0" lvl="0" marL="0" rtl="0" algn="l">
                        <a:spcBef>
                          <a:spcPts val="0"/>
                        </a:spcBef>
                        <a:spcAft>
                          <a:spcPts val="0"/>
                        </a:spcAft>
                        <a:buNone/>
                      </a:pPr>
                      <a:r>
                        <a:t/>
                      </a:r>
                      <a:endParaRPr/>
                    </a:p>
                  </a:txBody>
                  <a:tcPr marT="91425" marB="91425" marR="91425" marL="91425">
                    <a:solidFill>
                      <a:srgbClr val="EFEFEF"/>
                    </a:solidFill>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8" name="Shape 738"/>
        <p:cNvGrpSpPr/>
        <p:nvPr/>
      </p:nvGrpSpPr>
      <p:grpSpPr>
        <a:xfrm>
          <a:off x="0" y="0"/>
          <a:ext cx="0" cy="0"/>
          <a:chOff x="0" y="0"/>
          <a:chExt cx="0" cy="0"/>
        </a:xfrm>
      </p:grpSpPr>
      <p:sp>
        <p:nvSpPr>
          <p:cNvPr id="739" name="Google Shape;739;p37"/>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740" name="Google Shape;740;p37"/>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741" name="Google Shape;741;p37"/>
          <p:cNvGrpSpPr/>
          <p:nvPr/>
        </p:nvGrpSpPr>
        <p:grpSpPr>
          <a:xfrm>
            <a:off x="293683" y="574116"/>
            <a:ext cx="309041" cy="403123"/>
            <a:chOff x="590250" y="244200"/>
            <a:chExt cx="407975" cy="532175"/>
          </a:xfrm>
        </p:grpSpPr>
        <p:sp>
          <p:nvSpPr>
            <p:cNvPr id="742" name="Google Shape;742;p37"/>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37"/>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37"/>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37"/>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37"/>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6" name="Google Shape;756;p37"/>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Les tests unitaire et </a:t>
            </a:r>
            <a:r>
              <a:rPr lang="en"/>
              <a:t>d'intégration</a:t>
            </a:r>
            <a:r>
              <a:rPr lang="en"/>
              <a:t> n’éprouvent pas la totalité de l’application</a:t>
            </a:r>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0"/>
              </a:spcAft>
              <a:buNone/>
            </a:pPr>
            <a:r>
              <a:rPr lang="en"/>
              <a:t>Par exemple, si l’on teste le bon fonctionnement d’un service de la couche logique seul, il faut émuler le comportement de la couche </a:t>
            </a:r>
            <a:r>
              <a:rPr lang="en"/>
              <a:t>persistance</a:t>
            </a:r>
            <a:r>
              <a:rPr lang="en"/>
              <a:t> qui fournit le données.</a:t>
            </a:r>
            <a:endParaRPr/>
          </a:p>
          <a:p>
            <a:pPr indent="0" lvl="0" marL="0" marR="0" rtl="0" algn="l">
              <a:lnSpc>
                <a:spcPct val="100000"/>
              </a:lnSpc>
              <a:spcBef>
                <a:spcPts val="1000"/>
              </a:spcBef>
              <a:spcAft>
                <a:spcPts val="0"/>
              </a:spcAft>
              <a:buNone/>
            </a:pPr>
            <a:r>
              <a:rPr lang="en"/>
              <a:t>On parle alors de </a:t>
            </a:r>
            <a:r>
              <a:rPr b="1" lang="en">
                <a:latin typeface="Roboto Condensed"/>
                <a:ea typeface="Roboto Condensed"/>
                <a:cs typeface="Roboto Condensed"/>
                <a:sym typeface="Roboto Condensed"/>
              </a:rPr>
              <a:t>Bouchonnage </a:t>
            </a:r>
            <a:r>
              <a:rPr lang="en"/>
              <a:t>ou de </a:t>
            </a:r>
            <a:r>
              <a:rPr b="1" lang="en">
                <a:latin typeface="Roboto Condensed"/>
                <a:ea typeface="Roboto Condensed"/>
                <a:cs typeface="Roboto Condensed"/>
                <a:sym typeface="Roboto Condensed"/>
              </a:rPr>
              <a:t>Mock</a:t>
            </a:r>
            <a:endParaRPr b="1">
              <a:latin typeface="Roboto Condensed"/>
              <a:ea typeface="Roboto Condensed"/>
              <a:cs typeface="Roboto Condensed"/>
              <a:sym typeface="Roboto Condensed"/>
            </a:endParaRPr>
          </a:p>
          <a:p>
            <a:pPr indent="0" lvl="0" marL="0" marR="0" rtl="0" algn="l">
              <a:lnSpc>
                <a:spcPct val="100000"/>
              </a:lnSpc>
              <a:spcBef>
                <a:spcPts val="1000"/>
              </a:spcBef>
              <a:spcAft>
                <a:spcPts val="10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 name="Shape 760"/>
        <p:cNvGrpSpPr/>
        <p:nvPr/>
      </p:nvGrpSpPr>
      <p:grpSpPr>
        <a:xfrm>
          <a:off x="0" y="0"/>
          <a:ext cx="0" cy="0"/>
          <a:chOff x="0" y="0"/>
          <a:chExt cx="0" cy="0"/>
        </a:xfrm>
      </p:grpSpPr>
      <p:sp>
        <p:nvSpPr>
          <p:cNvPr id="761" name="Google Shape;761;p38"/>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Utilité</a:t>
            </a:r>
            <a:endParaRPr/>
          </a:p>
        </p:txBody>
      </p:sp>
      <p:sp>
        <p:nvSpPr>
          <p:cNvPr id="762" name="Google Shape;762;p38"/>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763" name="Google Shape;763;p38"/>
          <p:cNvGrpSpPr/>
          <p:nvPr/>
        </p:nvGrpSpPr>
        <p:grpSpPr>
          <a:xfrm>
            <a:off x="293683" y="574116"/>
            <a:ext cx="309041" cy="403123"/>
            <a:chOff x="590250" y="244200"/>
            <a:chExt cx="407975" cy="532175"/>
          </a:xfrm>
        </p:grpSpPr>
        <p:sp>
          <p:nvSpPr>
            <p:cNvPr id="764" name="Google Shape;764;p38"/>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8"/>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8"/>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8"/>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8"/>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8"/>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8"/>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8"/>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8"/>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8"/>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8"/>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8"/>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8"/>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8"/>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8" name="Google Shape;778;p38"/>
          <p:cNvSpPr txBox="1"/>
          <p:nvPr>
            <p:ph idx="1" type="body"/>
          </p:nvPr>
        </p:nvSpPr>
        <p:spPr>
          <a:xfrm>
            <a:off x="471500" y="1287225"/>
            <a:ext cx="7938300" cy="2461800"/>
          </a:xfrm>
          <a:prstGeom prst="rect">
            <a:avLst/>
          </a:prstGeom>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800"/>
                </a:solidFill>
                <a:latin typeface="Roboto Condensed"/>
                <a:ea typeface="Roboto Condensed"/>
                <a:cs typeface="Roboto Condensed"/>
                <a:sym typeface="Roboto Condensed"/>
              </a:rPr>
              <a:t>Outil de non régression ultime</a:t>
            </a:r>
            <a:endParaRPr b="1">
              <a:solidFill>
                <a:srgbClr val="FF98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Ils offrent un filet de sécurité : Après une modification dans du code, il est toujours possible de savoir s’il est fonctionnel, ou pas.</a:t>
            </a:r>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0"/>
              </a:spcAft>
              <a:buNone/>
            </a:pPr>
            <a:r>
              <a:rPr lang="en"/>
              <a:t>Il sert à documenter le fonctionnement de l’application : en absence de spécifications, on peut presque parler de Code As Document</a:t>
            </a:r>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1000"/>
              </a:spcAft>
              <a:buNone/>
            </a:pPr>
            <a:r>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2" name="Shape 782"/>
        <p:cNvGrpSpPr/>
        <p:nvPr/>
      </p:nvGrpSpPr>
      <p:grpSpPr>
        <a:xfrm>
          <a:off x="0" y="0"/>
          <a:ext cx="0" cy="0"/>
          <a:chOff x="0" y="0"/>
          <a:chExt cx="0" cy="0"/>
        </a:xfrm>
      </p:grpSpPr>
      <p:sp>
        <p:nvSpPr>
          <p:cNvPr id="783" name="Google Shape;783;p39"/>
          <p:cNvSpPr txBox="1"/>
          <p:nvPr>
            <p:ph type="ctrTitle"/>
          </p:nvPr>
        </p:nvSpPr>
        <p:spPr>
          <a:xfrm>
            <a:off x="463525" y="2871150"/>
            <a:ext cx="4094400" cy="164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Tester avec Spring Boot</a:t>
            </a:r>
            <a:endParaRPr/>
          </a:p>
        </p:txBody>
      </p:sp>
      <p:sp>
        <p:nvSpPr>
          <p:cNvPr id="784" name="Google Shape;784;p39"/>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785" name="Google Shape;785;p39"/>
          <p:cNvSpPr txBox="1"/>
          <p:nvPr/>
        </p:nvSpPr>
        <p:spPr>
          <a:xfrm>
            <a:off x="463525" y="0"/>
            <a:ext cx="4642800" cy="3136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200">
                <a:solidFill>
                  <a:srgbClr val="3F5378"/>
                </a:solidFill>
                <a:latin typeface="Roboto Condensed"/>
                <a:ea typeface="Roboto Condensed"/>
                <a:cs typeface="Roboto Condensed"/>
                <a:sym typeface="Roboto Condensed"/>
              </a:rPr>
              <a:t>Tester une application</a:t>
            </a:r>
            <a:endParaRPr b="1" sz="7200">
              <a:solidFill>
                <a:srgbClr val="3F5378"/>
              </a:solidFill>
              <a:latin typeface="Roboto Condensed"/>
              <a:ea typeface="Roboto Condensed"/>
              <a:cs typeface="Roboto Condensed"/>
              <a:sym typeface="Roboto Condense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13"/>
          <p:cNvSpPr txBox="1"/>
          <p:nvPr>
            <p:ph type="ctrTitle"/>
          </p:nvPr>
        </p:nvSpPr>
        <p:spPr>
          <a:xfrm>
            <a:off x="463525" y="2871150"/>
            <a:ext cx="4094400" cy="164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Architecture n-tiers</a:t>
            </a:r>
            <a:endParaRPr/>
          </a:p>
        </p:txBody>
      </p:sp>
      <p:sp>
        <p:nvSpPr>
          <p:cNvPr id="200" name="Google Shape;200;p13"/>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201" name="Google Shape;201;p13"/>
          <p:cNvSpPr txBox="1"/>
          <p:nvPr/>
        </p:nvSpPr>
        <p:spPr>
          <a:xfrm>
            <a:off x="463525" y="0"/>
            <a:ext cx="4642800" cy="31362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7200">
                <a:solidFill>
                  <a:srgbClr val="3F5378"/>
                </a:solidFill>
                <a:latin typeface="Roboto Condensed"/>
                <a:ea typeface="Roboto Condensed"/>
                <a:cs typeface="Roboto Condensed"/>
                <a:sym typeface="Roboto Condensed"/>
              </a:rPr>
              <a:t>Structure d’une application</a:t>
            </a:r>
            <a:endParaRPr b="1" sz="7200">
              <a:solidFill>
                <a:srgbClr val="3F5378"/>
              </a:solidFill>
              <a:latin typeface="Roboto Condensed"/>
              <a:ea typeface="Roboto Condensed"/>
              <a:cs typeface="Roboto Condensed"/>
              <a:sym typeface="Roboto Condensed"/>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9" name="Shape 789"/>
        <p:cNvGrpSpPr/>
        <p:nvPr/>
      </p:nvGrpSpPr>
      <p:grpSpPr>
        <a:xfrm>
          <a:off x="0" y="0"/>
          <a:ext cx="0" cy="0"/>
          <a:chOff x="0" y="0"/>
          <a:chExt cx="0" cy="0"/>
        </a:xfrm>
      </p:grpSpPr>
      <p:sp>
        <p:nvSpPr>
          <p:cNvPr id="790" name="Google Shape;790;p40"/>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Structure</a:t>
            </a:r>
            <a:endParaRPr/>
          </a:p>
        </p:txBody>
      </p:sp>
      <p:sp>
        <p:nvSpPr>
          <p:cNvPr id="791" name="Google Shape;791;p40"/>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792" name="Google Shape;792;p40"/>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793" name="Google Shape;793;p40"/>
          <p:cNvGrpSpPr/>
          <p:nvPr/>
        </p:nvGrpSpPr>
        <p:grpSpPr>
          <a:xfrm>
            <a:off x="293683" y="574116"/>
            <a:ext cx="309041" cy="403123"/>
            <a:chOff x="590250" y="244200"/>
            <a:chExt cx="407975" cy="532175"/>
          </a:xfrm>
        </p:grpSpPr>
        <p:sp>
          <p:nvSpPr>
            <p:cNvPr id="794" name="Google Shape;794;p40"/>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0"/>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0"/>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0"/>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0"/>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0"/>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0"/>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0"/>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 name="Google Shape;808;p40"/>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Aboresence</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Le code de Production se trouve dans src/main/java</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Les tests se trouvent dans src/test/java</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Une classe de test doit exister par classe de Production, hors POJOs.</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La classe de test est à placer dans le même package que la classe qu’elle teste</a:t>
            </a:r>
            <a:endParaRPr>
              <a:solidFill>
                <a:srgbClr val="000000"/>
              </a:solidFill>
            </a:endParaRPr>
          </a:p>
          <a:p>
            <a:pPr indent="0" lvl="0" marL="0" marR="0" rtl="0" algn="l">
              <a:lnSpc>
                <a:spcPct val="100000"/>
              </a:lnSpc>
              <a:spcBef>
                <a:spcPts val="1000"/>
              </a:spcBef>
              <a:spcAft>
                <a:spcPts val="1000"/>
              </a:spcAft>
              <a:buNone/>
            </a:pPr>
            <a:r>
              <a:rPr lang="en">
                <a:solidFill>
                  <a:srgbClr val="000000"/>
                </a:solidFill>
              </a:rPr>
              <a:t>Convention de nommage : &lt;NomDeMaClasse&gt;Test.java</a:t>
            </a:r>
            <a:endParaRPr>
              <a:solidFill>
                <a:srgbClr val="000000"/>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41"/>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Dépendances</a:t>
            </a:r>
            <a:endParaRPr/>
          </a:p>
        </p:txBody>
      </p:sp>
      <p:sp>
        <p:nvSpPr>
          <p:cNvPr id="814" name="Google Shape;814;p41"/>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815" name="Google Shape;815;p41"/>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816" name="Google Shape;816;p41"/>
          <p:cNvGrpSpPr/>
          <p:nvPr/>
        </p:nvGrpSpPr>
        <p:grpSpPr>
          <a:xfrm>
            <a:off x="293683" y="574116"/>
            <a:ext cx="309041" cy="403123"/>
            <a:chOff x="590250" y="244200"/>
            <a:chExt cx="407975" cy="532175"/>
          </a:xfrm>
        </p:grpSpPr>
        <p:sp>
          <p:nvSpPr>
            <p:cNvPr id="817" name="Google Shape;817;p41"/>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1"/>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1"/>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1"/>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1"/>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1"/>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1"/>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1"/>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41"/>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41"/>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41"/>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41"/>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41"/>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41"/>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 name="Google Shape;831;p41"/>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Spring-boot-starter-test</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Spring Boot fournit une dépendance contenant tous les éléments nécessaires à la rédaction des tests unitaires et d’intégration</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sz="1400">
                <a:solidFill>
                  <a:schemeClr val="dk1"/>
                </a:solidFill>
                <a:latin typeface="Courier New"/>
                <a:ea typeface="Courier New"/>
                <a:cs typeface="Courier New"/>
                <a:sym typeface="Courier New"/>
              </a:rPr>
              <a:t>&lt;</a:t>
            </a:r>
            <a:r>
              <a:rPr b="1" lang="en" sz="1400">
                <a:solidFill>
                  <a:srgbClr val="000080"/>
                </a:solidFill>
                <a:latin typeface="Courier New"/>
                <a:ea typeface="Courier New"/>
                <a:cs typeface="Courier New"/>
                <a:sym typeface="Courier New"/>
              </a:rPr>
              <a:t>dependency</a:t>
            </a:r>
            <a:r>
              <a:rPr lang="en" sz="1400">
                <a:solidFill>
                  <a:schemeClr val="dk1"/>
                </a:solidFill>
                <a:latin typeface="Courier New"/>
                <a:ea typeface="Courier New"/>
                <a:cs typeface="Courier New"/>
                <a:sym typeface="Courier New"/>
              </a:rPr>
              <a:t>&gt;</a:t>
            </a:r>
            <a:endParaRPr sz="1400">
              <a:solidFill>
                <a:schemeClr val="dk1"/>
              </a:solidFill>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400">
                <a:solidFill>
                  <a:schemeClr val="dk1"/>
                </a:solidFill>
                <a:latin typeface="Courier New"/>
                <a:ea typeface="Courier New"/>
                <a:cs typeface="Courier New"/>
                <a:sym typeface="Courier New"/>
              </a:rPr>
              <a:t>   &lt;</a:t>
            </a:r>
            <a:r>
              <a:rPr b="1" lang="en" sz="1400">
                <a:solidFill>
                  <a:srgbClr val="000080"/>
                </a:solidFill>
                <a:latin typeface="Courier New"/>
                <a:ea typeface="Courier New"/>
                <a:cs typeface="Courier New"/>
                <a:sym typeface="Courier New"/>
              </a:rPr>
              <a:t>groupId</a:t>
            </a:r>
            <a:r>
              <a:rPr lang="en" sz="1400">
                <a:solidFill>
                  <a:schemeClr val="dk1"/>
                </a:solidFill>
                <a:latin typeface="Courier New"/>
                <a:ea typeface="Courier New"/>
                <a:cs typeface="Courier New"/>
                <a:sym typeface="Courier New"/>
              </a:rPr>
              <a:t>&gt;org.springframework.boot&lt;/</a:t>
            </a:r>
            <a:r>
              <a:rPr b="1" lang="en" sz="1400">
                <a:solidFill>
                  <a:srgbClr val="000080"/>
                </a:solidFill>
                <a:latin typeface="Courier New"/>
                <a:ea typeface="Courier New"/>
                <a:cs typeface="Courier New"/>
                <a:sym typeface="Courier New"/>
              </a:rPr>
              <a:t>groupId</a:t>
            </a:r>
            <a:r>
              <a:rPr lang="en" sz="1400">
                <a:solidFill>
                  <a:schemeClr val="dk1"/>
                </a:solidFill>
                <a:latin typeface="Courier New"/>
                <a:ea typeface="Courier New"/>
                <a:cs typeface="Courier New"/>
                <a:sym typeface="Courier New"/>
              </a:rPr>
              <a:t>&gt;</a:t>
            </a:r>
            <a:endParaRPr sz="1400">
              <a:solidFill>
                <a:schemeClr val="dk1"/>
              </a:solidFill>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400">
                <a:solidFill>
                  <a:schemeClr val="dk1"/>
                </a:solidFill>
                <a:latin typeface="Courier New"/>
                <a:ea typeface="Courier New"/>
                <a:cs typeface="Courier New"/>
                <a:sym typeface="Courier New"/>
              </a:rPr>
              <a:t>   &lt;</a:t>
            </a:r>
            <a:r>
              <a:rPr b="1" lang="en" sz="1400">
                <a:solidFill>
                  <a:srgbClr val="000080"/>
                </a:solidFill>
                <a:latin typeface="Courier New"/>
                <a:ea typeface="Courier New"/>
                <a:cs typeface="Courier New"/>
                <a:sym typeface="Courier New"/>
              </a:rPr>
              <a:t>artifactId</a:t>
            </a:r>
            <a:r>
              <a:rPr lang="en" sz="1400">
                <a:solidFill>
                  <a:schemeClr val="dk1"/>
                </a:solidFill>
                <a:latin typeface="Courier New"/>
                <a:ea typeface="Courier New"/>
                <a:cs typeface="Courier New"/>
                <a:sym typeface="Courier New"/>
              </a:rPr>
              <a:t>&gt;spring-boot-starter-test&lt;/</a:t>
            </a:r>
            <a:r>
              <a:rPr b="1" lang="en" sz="1400">
                <a:solidFill>
                  <a:srgbClr val="000080"/>
                </a:solidFill>
                <a:latin typeface="Courier New"/>
                <a:ea typeface="Courier New"/>
                <a:cs typeface="Courier New"/>
                <a:sym typeface="Courier New"/>
              </a:rPr>
              <a:t>artifactId</a:t>
            </a:r>
            <a:r>
              <a:rPr lang="en" sz="1400">
                <a:solidFill>
                  <a:schemeClr val="dk1"/>
                </a:solidFill>
                <a:latin typeface="Courier New"/>
                <a:ea typeface="Courier New"/>
                <a:cs typeface="Courier New"/>
                <a:sym typeface="Courier New"/>
              </a:rPr>
              <a:t>&gt;</a:t>
            </a:r>
            <a:endParaRPr sz="1400">
              <a:solidFill>
                <a:schemeClr val="dk1"/>
              </a:solidFill>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400">
                <a:solidFill>
                  <a:schemeClr val="dk1"/>
                </a:solidFill>
                <a:latin typeface="Courier New"/>
                <a:ea typeface="Courier New"/>
                <a:cs typeface="Courier New"/>
                <a:sym typeface="Courier New"/>
              </a:rPr>
              <a:t>   &lt;</a:t>
            </a:r>
            <a:r>
              <a:rPr b="1" lang="en" sz="1400">
                <a:solidFill>
                  <a:srgbClr val="000080"/>
                </a:solidFill>
                <a:latin typeface="Courier New"/>
                <a:ea typeface="Courier New"/>
                <a:cs typeface="Courier New"/>
                <a:sym typeface="Courier New"/>
              </a:rPr>
              <a:t>scope</a:t>
            </a:r>
            <a:r>
              <a:rPr lang="en" sz="1400">
                <a:solidFill>
                  <a:schemeClr val="dk1"/>
                </a:solidFill>
                <a:latin typeface="Courier New"/>
                <a:ea typeface="Courier New"/>
                <a:cs typeface="Courier New"/>
                <a:sym typeface="Courier New"/>
              </a:rPr>
              <a:t>&gt;test&lt;/</a:t>
            </a:r>
            <a:r>
              <a:rPr b="1" lang="en" sz="1400">
                <a:solidFill>
                  <a:srgbClr val="000080"/>
                </a:solidFill>
                <a:latin typeface="Courier New"/>
                <a:ea typeface="Courier New"/>
                <a:cs typeface="Courier New"/>
                <a:sym typeface="Courier New"/>
              </a:rPr>
              <a:t>scope</a:t>
            </a:r>
            <a:r>
              <a:rPr lang="en" sz="1400">
                <a:solidFill>
                  <a:schemeClr val="dk1"/>
                </a:solidFill>
                <a:latin typeface="Courier New"/>
                <a:ea typeface="Courier New"/>
                <a:cs typeface="Courier New"/>
                <a:sym typeface="Courier New"/>
              </a:rPr>
              <a:t>&gt;</a:t>
            </a:r>
            <a:endParaRPr sz="1400">
              <a:solidFill>
                <a:schemeClr val="dk1"/>
              </a:solidFill>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400">
                <a:solidFill>
                  <a:schemeClr val="dk1"/>
                </a:solidFill>
                <a:latin typeface="Courier New"/>
                <a:ea typeface="Courier New"/>
                <a:cs typeface="Courier New"/>
                <a:sym typeface="Courier New"/>
              </a:rPr>
              <a:t>&lt;/</a:t>
            </a:r>
            <a:r>
              <a:rPr b="1" lang="en" sz="1400">
                <a:solidFill>
                  <a:srgbClr val="000080"/>
                </a:solidFill>
                <a:latin typeface="Courier New"/>
                <a:ea typeface="Courier New"/>
                <a:cs typeface="Courier New"/>
                <a:sym typeface="Courier New"/>
              </a:rPr>
              <a:t>dependency</a:t>
            </a:r>
            <a:r>
              <a:rPr lang="en" sz="1400">
                <a:solidFill>
                  <a:schemeClr val="dk1"/>
                </a:solidFill>
                <a:latin typeface="Courier New"/>
                <a:ea typeface="Courier New"/>
                <a:cs typeface="Courier New"/>
                <a:sym typeface="Courier New"/>
              </a:rPr>
              <a:t>&gt;</a:t>
            </a:r>
            <a:endParaRPr sz="1400">
              <a:solidFill>
                <a:schemeClr val="dk1"/>
              </a:solidFill>
              <a:latin typeface="Courier New"/>
              <a:ea typeface="Courier New"/>
              <a:cs typeface="Courier New"/>
              <a:sym typeface="Courier New"/>
            </a:endParaRPr>
          </a:p>
          <a:p>
            <a:pPr indent="0" lvl="0" marL="0" marR="0" rtl="0" algn="l">
              <a:lnSpc>
                <a:spcPct val="100000"/>
              </a:lnSpc>
              <a:spcBef>
                <a:spcPts val="1000"/>
              </a:spcBef>
              <a:spcAft>
                <a:spcPts val="0"/>
              </a:spcAft>
              <a:buClr>
                <a:schemeClr val="dk1"/>
              </a:buClr>
              <a:buSzPts val="1100"/>
              <a:buFont typeface="Arial"/>
              <a:buNone/>
            </a:pPr>
            <a:r>
              <a:t/>
            </a:r>
            <a:endParaRPr sz="1100">
              <a:solidFill>
                <a:schemeClr val="dk1"/>
              </a:solidFill>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pic>
        <p:nvPicPr>
          <p:cNvPr id="832" name="Google Shape;832;p41"/>
          <p:cNvPicPr preferRelativeResize="0"/>
          <p:nvPr/>
        </p:nvPicPr>
        <p:blipFill>
          <a:blip r:embed="rId3">
            <a:alphaModFix/>
          </a:blip>
          <a:stretch>
            <a:fillRect/>
          </a:stretch>
        </p:blipFill>
        <p:spPr>
          <a:xfrm>
            <a:off x="7463395" y="99683"/>
            <a:ext cx="1352000" cy="1352000"/>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6" name="Shape 836"/>
        <p:cNvGrpSpPr/>
        <p:nvPr/>
      </p:nvGrpSpPr>
      <p:grpSpPr>
        <a:xfrm>
          <a:off x="0" y="0"/>
          <a:ext cx="0" cy="0"/>
          <a:chOff x="0" y="0"/>
          <a:chExt cx="0" cy="0"/>
        </a:xfrm>
      </p:grpSpPr>
      <p:sp>
        <p:nvSpPr>
          <p:cNvPr id="837" name="Google Shape;837;p42"/>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Librairie de test</a:t>
            </a:r>
            <a:endParaRPr/>
          </a:p>
        </p:txBody>
      </p:sp>
      <p:sp>
        <p:nvSpPr>
          <p:cNvPr id="838" name="Google Shape;838;p42"/>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839" name="Google Shape;839;p42"/>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840" name="Google Shape;840;p42"/>
          <p:cNvGrpSpPr/>
          <p:nvPr/>
        </p:nvGrpSpPr>
        <p:grpSpPr>
          <a:xfrm>
            <a:off x="293683" y="574116"/>
            <a:ext cx="309041" cy="403123"/>
            <a:chOff x="590250" y="244200"/>
            <a:chExt cx="407975" cy="532175"/>
          </a:xfrm>
        </p:grpSpPr>
        <p:sp>
          <p:nvSpPr>
            <p:cNvPr id="841" name="Google Shape;841;p42"/>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2"/>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42"/>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42"/>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42"/>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42"/>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42"/>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42"/>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42"/>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42"/>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42"/>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42"/>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42"/>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42"/>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55" name="Google Shape;855;p42"/>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Fonctionnement</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Une méthode de test est à annoter avec l’annotation method-level </a:t>
            </a:r>
            <a:r>
              <a:rPr lang="en" sz="1800">
                <a:solidFill>
                  <a:srgbClr val="808000"/>
                </a:solidFill>
                <a:highlight>
                  <a:srgbClr val="FFFFFF"/>
                </a:highlight>
                <a:latin typeface="Courier New"/>
                <a:ea typeface="Courier New"/>
                <a:cs typeface="Courier New"/>
                <a:sym typeface="Courier New"/>
              </a:rPr>
              <a:t>@Test</a:t>
            </a:r>
            <a:endParaRPr sz="1800">
              <a:solidFill>
                <a:srgbClr val="80800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Elle permet au moteur de Junit de repérer les méthodes de tests dans une classe de Test.</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Les méthodes de test doivent être publiques, et ne renvoient tien</a:t>
            </a:r>
            <a:endParaRPr>
              <a:solidFill>
                <a:srgbClr val="000000"/>
              </a:solidFill>
            </a:endParaRPr>
          </a:p>
          <a:p>
            <a:pPr indent="0" lvl="0" marL="0" marR="0" rtl="0" algn="l">
              <a:lnSpc>
                <a:spcPct val="100000"/>
              </a:lnSpc>
              <a:spcBef>
                <a:spcPts val="1000"/>
              </a:spcBef>
              <a:spcAft>
                <a:spcPts val="0"/>
              </a:spcAft>
              <a:buNone/>
            </a:pPr>
            <a:r>
              <a:rPr lang="en" sz="1800">
                <a:solidFill>
                  <a:srgbClr val="808000"/>
                </a:solidFill>
                <a:highlight>
                  <a:srgbClr val="FFFFFF"/>
                </a:highlight>
                <a:latin typeface="Courier New"/>
                <a:ea typeface="Courier New"/>
                <a:cs typeface="Courier New"/>
                <a:sym typeface="Courier New"/>
              </a:rPr>
              <a:t>@Test</a:t>
            </a:r>
            <a:endParaRPr sz="1800">
              <a:solidFill>
                <a:srgbClr val="80800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b="1" lang="en" sz="1800">
                <a:solidFill>
                  <a:srgbClr val="000080"/>
                </a:solidFill>
                <a:highlight>
                  <a:srgbClr val="FFFFFF"/>
                </a:highlight>
                <a:latin typeface="Courier New"/>
                <a:ea typeface="Courier New"/>
                <a:cs typeface="Courier New"/>
                <a:sym typeface="Courier New"/>
              </a:rPr>
              <a:t>public void </a:t>
            </a:r>
            <a:r>
              <a:rPr lang="en" sz="1800">
                <a:solidFill>
                  <a:schemeClr val="dk1"/>
                </a:solidFill>
                <a:highlight>
                  <a:srgbClr val="FFFFFF"/>
                </a:highlight>
                <a:latin typeface="Courier New"/>
                <a:ea typeface="Courier New"/>
                <a:cs typeface="Courier New"/>
                <a:sym typeface="Courier New"/>
              </a:rPr>
              <a:t>myTestMethod() {</a:t>
            </a:r>
            <a:endParaRPr sz="18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800">
                <a:solidFill>
                  <a:schemeClr val="dk1"/>
                </a:solidFill>
                <a:highlight>
                  <a:srgbClr val="FFFFFF"/>
                </a:highlight>
                <a:latin typeface="Courier New"/>
                <a:ea typeface="Courier New"/>
                <a:cs typeface="Courier New"/>
                <a:sym typeface="Courier New"/>
              </a:rPr>
              <a:t>   </a:t>
            </a:r>
            <a:r>
              <a:rPr i="1" lang="en" sz="1800">
                <a:solidFill>
                  <a:srgbClr val="808080"/>
                </a:solidFill>
                <a:highlight>
                  <a:srgbClr val="FFFFFF"/>
                </a:highlight>
                <a:latin typeface="Courier New"/>
                <a:ea typeface="Courier New"/>
                <a:cs typeface="Courier New"/>
                <a:sym typeface="Courier New"/>
              </a:rPr>
              <a:t>//test things</a:t>
            </a:r>
            <a:endParaRPr i="1" sz="1800">
              <a:solidFill>
                <a:srgbClr val="808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800">
                <a:solidFill>
                  <a:schemeClr val="dk1"/>
                </a:solidFill>
                <a:highlight>
                  <a:srgbClr val="FFFFFF"/>
                </a:highlight>
                <a:latin typeface="Courier New"/>
                <a:ea typeface="Courier New"/>
                <a:cs typeface="Courier New"/>
                <a:sym typeface="Courier New"/>
              </a:rPr>
              <a:t>}</a:t>
            </a:r>
            <a:endParaRPr sz="18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9" name="Shape 859"/>
        <p:cNvGrpSpPr/>
        <p:nvPr/>
      </p:nvGrpSpPr>
      <p:grpSpPr>
        <a:xfrm>
          <a:off x="0" y="0"/>
          <a:ext cx="0" cy="0"/>
          <a:chOff x="0" y="0"/>
          <a:chExt cx="0" cy="0"/>
        </a:xfrm>
      </p:grpSpPr>
      <p:sp>
        <p:nvSpPr>
          <p:cNvPr id="860" name="Google Shape;860;p43"/>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Librairie de test</a:t>
            </a:r>
            <a:endParaRPr/>
          </a:p>
        </p:txBody>
      </p:sp>
      <p:sp>
        <p:nvSpPr>
          <p:cNvPr id="861" name="Google Shape;861;p43"/>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862" name="Google Shape;862;p43"/>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863" name="Google Shape;863;p43"/>
          <p:cNvGrpSpPr/>
          <p:nvPr/>
        </p:nvGrpSpPr>
        <p:grpSpPr>
          <a:xfrm>
            <a:off x="293683" y="574116"/>
            <a:ext cx="309041" cy="403123"/>
            <a:chOff x="590250" y="244200"/>
            <a:chExt cx="407975" cy="532175"/>
          </a:xfrm>
        </p:grpSpPr>
        <p:sp>
          <p:nvSpPr>
            <p:cNvPr id="864" name="Google Shape;864;p43"/>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3"/>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3"/>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3"/>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3"/>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3"/>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3"/>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3"/>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3"/>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3"/>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3"/>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3"/>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3"/>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43"/>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 name="Google Shape;878;p43"/>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Assertions</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La vérification des données sortantes est composée d’une ou plusieurs </a:t>
            </a:r>
            <a:r>
              <a:rPr b="1" lang="en">
                <a:solidFill>
                  <a:srgbClr val="000000"/>
                </a:solidFill>
                <a:latin typeface="Roboto Condensed"/>
                <a:ea typeface="Roboto Condensed"/>
                <a:cs typeface="Roboto Condensed"/>
                <a:sym typeface="Roboto Condensed"/>
              </a:rPr>
              <a:t>“assertions”</a:t>
            </a:r>
            <a:r>
              <a:rPr lang="en">
                <a:solidFill>
                  <a:srgbClr val="000000"/>
                </a:solidFill>
              </a:rPr>
              <a:t>. C’est un ensemble de méthodes fournies par la librairie Junit.</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Ces méthodes lèvent une exception lorsque la condition qu’elles doivent vérifier n’est pas respectée. Cette exception stoppe l’exécution de la méthode de test en cours d’exécution, considérant le test comme en échec.</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Elles se trouvent dans le package </a:t>
            </a:r>
            <a:r>
              <a:rPr b="1" lang="en">
                <a:solidFill>
                  <a:srgbClr val="000000"/>
                </a:solidFill>
                <a:latin typeface="Roboto Condensed"/>
                <a:ea typeface="Roboto Condensed"/>
                <a:cs typeface="Roboto Condensed"/>
                <a:sym typeface="Roboto Condensed"/>
              </a:rPr>
              <a:t>org.junit.assert.*</a:t>
            </a:r>
            <a:endParaRPr b="1">
              <a:solidFill>
                <a:srgbClr val="0000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2" name="Shape 882"/>
        <p:cNvGrpSpPr/>
        <p:nvPr/>
      </p:nvGrpSpPr>
      <p:grpSpPr>
        <a:xfrm>
          <a:off x="0" y="0"/>
          <a:ext cx="0" cy="0"/>
          <a:chOff x="0" y="0"/>
          <a:chExt cx="0" cy="0"/>
        </a:xfrm>
      </p:grpSpPr>
      <p:sp>
        <p:nvSpPr>
          <p:cNvPr id="883" name="Google Shape;883;p44"/>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Librairie de test</a:t>
            </a:r>
            <a:endParaRPr/>
          </a:p>
        </p:txBody>
      </p:sp>
      <p:sp>
        <p:nvSpPr>
          <p:cNvPr id="884" name="Google Shape;884;p44"/>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885" name="Google Shape;885;p44"/>
          <p:cNvGrpSpPr/>
          <p:nvPr/>
        </p:nvGrpSpPr>
        <p:grpSpPr>
          <a:xfrm>
            <a:off x="293683" y="574116"/>
            <a:ext cx="309041" cy="403123"/>
            <a:chOff x="590250" y="244200"/>
            <a:chExt cx="407975" cy="532175"/>
          </a:xfrm>
        </p:grpSpPr>
        <p:sp>
          <p:nvSpPr>
            <p:cNvPr id="886" name="Google Shape;886;p44"/>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4"/>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4"/>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4"/>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4"/>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4"/>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4"/>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4"/>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4"/>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4"/>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4"/>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4"/>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4"/>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4"/>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900" name="Google Shape;900;p44"/>
          <p:cNvGraphicFramePr/>
          <p:nvPr/>
        </p:nvGraphicFramePr>
        <p:xfrm>
          <a:off x="814275" y="1836613"/>
          <a:ext cx="3000000" cy="3000000"/>
        </p:xfrm>
        <a:graphic>
          <a:graphicData uri="http://schemas.openxmlformats.org/drawingml/2006/table">
            <a:tbl>
              <a:tblPr>
                <a:noFill/>
                <a:tableStyleId>{4CB8AA7D-DA2C-4929-B652-F7B9E4BCB421}</a:tableStyleId>
              </a:tblPr>
              <a:tblGrid>
                <a:gridCol w="3619500"/>
                <a:gridCol w="3619500"/>
              </a:tblGrid>
              <a:tr h="354725">
                <a:tc>
                  <a:txBody>
                    <a:bodyPr/>
                    <a:lstStyle/>
                    <a:p>
                      <a:pPr indent="0" lvl="0" marL="0" marR="0" rtl="0" algn="l">
                        <a:lnSpc>
                          <a:spcPct val="100000"/>
                        </a:lnSpc>
                        <a:spcBef>
                          <a:spcPts val="0"/>
                        </a:spcBef>
                        <a:spcAft>
                          <a:spcPts val="0"/>
                        </a:spcAft>
                        <a:buClr>
                          <a:srgbClr val="000000"/>
                        </a:buClr>
                        <a:buSzPts val="1100"/>
                        <a:buFont typeface="Arial"/>
                        <a:buNone/>
                      </a:pPr>
                      <a:r>
                        <a:rPr lang="en">
                          <a:latin typeface="Roboto Condensed"/>
                          <a:ea typeface="Roboto Condensed"/>
                          <a:cs typeface="Roboto Condensed"/>
                          <a:sym typeface="Roboto Condensed"/>
                        </a:rPr>
                        <a:t>assertEquals(Object o1, Object o2)</a:t>
                      </a:r>
                      <a:endParaRPr sz="1800">
                        <a:solidFill>
                          <a:srgbClr val="3F5378"/>
                        </a:solidFill>
                        <a:latin typeface="Roboto Condensed"/>
                        <a:ea typeface="Roboto Condensed"/>
                        <a:cs typeface="Roboto Condensed"/>
                        <a:sym typeface="Roboto Condensed"/>
                      </a:endParaRPr>
                    </a:p>
                  </a:txBody>
                  <a:tcPr marT="91425" marB="91425" marR="91425" marL="91425" anchor="ctr">
                    <a:solidFill>
                      <a:srgbClr val="C7D3E6"/>
                    </a:solidFill>
                  </a:tcPr>
                </a:tc>
                <a:tc>
                  <a:txBody>
                    <a:bodyPr/>
                    <a:lstStyle/>
                    <a:p>
                      <a:pPr indent="0" lvl="0" marL="0" marR="0" rtl="0" algn="l">
                        <a:lnSpc>
                          <a:spcPct val="100000"/>
                        </a:lnSpc>
                        <a:spcBef>
                          <a:spcPts val="0"/>
                        </a:spcBef>
                        <a:spcAft>
                          <a:spcPts val="0"/>
                        </a:spcAft>
                        <a:buClr>
                          <a:srgbClr val="000000"/>
                        </a:buClr>
                        <a:buSzPts val="1100"/>
                        <a:buFont typeface="Arial"/>
                        <a:buNone/>
                      </a:pPr>
                      <a:r>
                        <a:rPr b="1" lang="en" sz="1800">
                          <a:solidFill>
                            <a:srgbClr val="263248"/>
                          </a:solidFill>
                          <a:latin typeface="Roboto Condensed"/>
                          <a:ea typeface="Roboto Condensed"/>
                          <a:cs typeface="Roboto Condensed"/>
                          <a:sym typeface="Roboto Condensed"/>
                        </a:rPr>
                        <a:t>Vérifie que o1 et o2 sont égaux. Exécute la méthode .equals() de o1.</a:t>
                      </a:r>
                      <a:endParaRPr b="1" sz="1800">
                        <a:solidFill>
                          <a:srgbClr val="263248"/>
                        </a:solidFill>
                        <a:latin typeface="Roboto Condensed"/>
                        <a:ea typeface="Roboto Condensed"/>
                        <a:cs typeface="Roboto Condensed"/>
                        <a:sym typeface="Roboto Condensed"/>
                      </a:endParaRPr>
                    </a:p>
                  </a:txBody>
                  <a:tcPr marT="91425" marB="91425" marR="91425" marL="91425" anchor="ctr"/>
                </a:tc>
              </a:tr>
              <a:tr h="189300">
                <a:tc>
                  <a:txBody>
                    <a:bodyPr/>
                    <a:lstStyle/>
                    <a:p>
                      <a:pPr indent="0" lvl="0" marL="0" rtl="0" algn="l">
                        <a:spcBef>
                          <a:spcPts val="0"/>
                        </a:spcBef>
                        <a:spcAft>
                          <a:spcPts val="0"/>
                        </a:spcAft>
                        <a:buNone/>
                      </a:pPr>
                      <a:r>
                        <a:rPr lang="en">
                          <a:latin typeface="Roboto Condensed"/>
                          <a:ea typeface="Roboto Condensed"/>
                          <a:cs typeface="Roboto Condensed"/>
                          <a:sym typeface="Roboto Condensed"/>
                        </a:rPr>
                        <a:t>assertFalse(boolean b)</a:t>
                      </a:r>
                      <a:endParaRPr>
                        <a:latin typeface="Roboto Condensed"/>
                        <a:ea typeface="Roboto Condensed"/>
                        <a:cs typeface="Roboto Condensed"/>
                        <a:sym typeface="Roboto Condensed"/>
                      </a:endParaRPr>
                    </a:p>
                  </a:txBody>
                  <a:tcPr marT="91425" marB="91425" marR="91425" marL="91425" anchor="ctr">
                    <a:solidFill>
                      <a:srgbClr val="C7D3E6"/>
                    </a:solidFill>
                  </a:tcPr>
                </a:tc>
                <a:tc>
                  <a:txBody>
                    <a:bodyPr/>
                    <a:lstStyle/>
                    <a:p>
                      <a:pPr indent="0" lvl="0" marL="0" marR="0" rtl="0" algn="l">
                        <a:lnSpc>
                          <a:spcPct val="100000"/>
                        </a:lnSpc>
                        <a:spcBef>
                          <a:spcPts val="0"/>
                        </a:spcBef>
                        <a:spcAft>
                          <a:spcPts val="0"/>
                        </a:spcAft>
                        <a:buClr>
                          <a:srgbClr val="000000"/>
                        </a:buClr>
                        <a:buSzPts val="1100"/>
                        <a:buFont typeface="Arial"/>
                        <a:buNone/>
                      </a:pPr>
                      <a:r>
                        <a:rPr b="1" lang="en" sz="1800">
                          <a:solidFill>
                            <a:srgbClr val="263248"/>
                          </a:solidFill>
                          <a:latin typeface="Roboto Condensed"/>
                          <a:ea typeface="Roboto Condensed"/>
                          <a:cs typeface="Roboto Condensed"/>
                          <a:sym typeface="Roboto Condensed"/>
                        </a:rPr>
                        <a:t>Vérifie que b est faux</a:t>
                      </a:r>
                      <a:endParaRPr b="1" sz="1800">
                        <a:solidFill>
                          <a:srgbClr val="263248"/>
                        </a:solidFill>
                        <a:latin typeface="Roboto Condensed"/>
                        <a:ea typeface="Roboto Condensed"/>
                        <a:cs typeface="Roboto Condensed"/>
                        <a:sym typeface="Roboto Condensed"/>
                      </a:endParaRPr>
                    </a:p>
                  </a:txBody>
                  <a:tcPr marT="91425" marB="91425" marR="91425" marL="91425" anchor="ctr"/>
                </a:tc>
              </a:tr>
              <a:tr h="189300">
                <a:tc>
                  <a:txBody>
                    <a:bodyPr/>
                    <a:lstStyle/>
                    <a:p>
                      <a:pPr indent="0" lvl="0" marL="0" marR="0" rtl="0" algn="l">
                        <a:lnSpc>
                          <a:spcPct val="100000"/>
                        </a:lnSpc>
                        <a:spcBef>
                          <a:spcPts val="0"/>
                        </a:spcBef>
                        <a:spcAft>
                          <a:spcPts val="0"/>
                        </a:spcAft>
                        <a:buClr>
                          <a:srgbClr val="000000"/>
                        </a:buClr>
                        <a:buSzPts val="1100"/>
                        <a:buFont typeface="Arial"/>
                        <a:buNone/>
                      </a:pPr>
                      <a:r>
                        <a:rPr lang="en">
                          <a:latin typeface="Roboto Condensed"/>
                          <a:ea typeface="Roboto Condensed"/>
                          <a:cs typeface="Roboto Condensed"/>
                          <a:sym typeface="Roboto Condensed"/>
                        </a:rPr>
                        <a:t>assertNull(Object o1)</a:t>
                      </a:r>
                      <a:endParaRPr>
                        <a:latin typeface="Roboto Condensed"/>
                        <a:ea typeface="Roboto Condensed"/>
                        <a:cs typeface="Roboto Condensed"/>
                        <a:sym typeface="Roboto Condensed"/>
                      </a:endParaRPr>
                    </a:p>
                  </a:txBody>
                  <a:tcPr marT="91425" marB="91425" marR="91425" marL="91425" anchor="ctr">
                    <a:solidFill>
                      <a:srgbClr val="C7D3E6"/>
                    </a:solidFill>
                  </a:tcPr>
                </a:tc>
                <a:tc>
                  <a:txBody>
                    <a:bodyPr/>
                    <a:lstStyle/>
                    <a:p>
                      <a:pPr indent="0" lvl="0" marL="0" rtl="0" algn="l">
                        <a:spcBef>
                          <a:spcPts val="0"/>
                        </a:spcBef>
                        <a:spcAft>
                          <a:spcPts val="0"/>
                        </a:spcAft>
                        <a:buNone/>
                      </a:pPr>
                      <a:r>
                        <a:rPr b="1" lang="en" sz="1800">
                          <a:solidFill>
                            <a:srgbClr val="263248"/>
                          </a:solidFill>
                          <a:latin typeface="Roboto Condensed"/>
                          <a:ea typeface="Roboto Condensed"/>
                          <a:cs typeface="Roboto Condensed"/>
                          <a:sym typeface="Roboto Condensed"/>
                        </a:rPr>
                        <a:t>Vérifie que o1 est null</a:t>
                      </a:r>
                      <a:endParaRPr b="1" sz="1800">
                        <a:solidFill>
                          <a:srgbClr val="263248"/>
                        </a:solidFill>
                        <a:latin typeface="Roboto Condensed"/>
                        <a:ea typeface="Roboto Condensed"/>
                        <a:cs typeface="Roboto Condensed"/>
                        <a:sym typeface="Roboto Condensed"/>
                      </a:endParaRPr>
                    </a:p>
                  </a:txBody>
                  <a:tcPr marT="91425" marB="91425" marR="91425" marL="91425" anchor="ctr"/>
                </a:tc>
              </a:tr>
              <a:tr h="290375">
                <a:tc>
                  <a:txBody>
                    <a:bodyPr/>
                    <a:lstStyle/>
                    <a:p>
                      <a:pPr indent="0" lvl="0" marL="0" marR="0" rtl="0" algn="l">
                        <a:lnSpc>
                          <a:spcPct val="100000"/>
                        </a:lnSpc>
                        <a:spcBef>
                          <a:spcPts val="0"/>
                        </a:spcBef>
                        <a:spcAft>
                          <a:spcPts val="0"/>
                        </a:spcAft>
                        <a:buClr>
                          <a:srgbClr val="000000"/>
                        </a:buClr>
                        <a:buSzPts val="1100"/>
                        <a:buFont typeface="Arial"/>
                        <a:buNone/>
                      </a:pPr>
                      <a:r>
                        <a:rPr lang="en">
                          <a:latin typeface="Roboto Condensed"/>
                          <a:ea typeface="Roboto Condensed"/>
                          <a:cs typeface="Roboto Condensed"/>
                          <a:sym typeface="Roboto Condensed"/>
                        </a:rPr>
                        <a:t>assertArrayEquals</a:t>
                      </a:r>
                      <a:r>
                        <a:rPr lang="en">
                          <a:latin typeface="Roboto Condensed"/>
                          <a:ea typeface="Roboto Condensed"/>
                          <a:cs typeface="Roboto Condensed"/>
                          <a:sym typeface="Roboto Condensed"/>
                        </a:rPr>
                        <a:t>(Object[] o1, </a:t>
                      </a:r>
                      <a:r>
                        <a:rPr lang="en">
                          <a:latin typeface="Roboto Condensed"/>
                          <a:ea typeface="Roboto Condensed"/>
                          <a:cs typeface="Roboto Condensed"/>
                          <a:sym typeface="Roboto Condensed"/>
                        </a:rPr>
                        <a:t>Object</a:t>
                      </a:r>
                      <a:r>
                        <a:rPr lang="en">
                          <a:latin typeface="Roboto Condensed"/>
                          <a:ea typeface="Roboto Condensed"/>
                          <a:cs typeface="Roboto Condensed"/>
                          <a:sym typeface="Roboto Condensed"/>
                        </a:rPr>
                        <a:t>[] o2)</a:t>
                      </a:r>
                      <a:endParaRPr>
                        <a:latin typeface="Roboto Condensed"/>
                        <a:ea typeface="Roboto Condensed"/>
                        <a:cs typeface="Roboto Condensed"/>
                        <a:sym typeface="Roboto Condensed"/>
                      </a:endParaRPr>
                    </a:p>
                  </a:txBody>
                  <a:tcPr marT="91425" marB="91425" marR="91425" marL="91425" anchor="ctr">
                    <a:solidFill>
                      <a:srgbClr val="C7D3E6"/>
                    </a:solidFill>
                  </a:tcPr>
                </a:tc>
                <a:tc>
                  <a:txBody>
                    <a:bodyPr/>
                    <a:lstStyle/>
                    <a:p>
                      <a:pPr indent="0" lvl="0" marL="0" rtl="0" algn="l">
                        <a:spcBef>
                          <a:spcPts val="0"/>
                        </a:spcBef>
                        <a:spcAft>
                          <a:spcPts val="0"/>
                        </a:spcAft>
                        <a:buNone/>
                      </a:pPr>
                      <a:r>
                        <a:rPr b="1" lang="en" sz="1800">
                          <a:solidFill>
                            <a:srgbClr val="263248"/>
                          </a:solidFill>
                          <a:latin typeface="Roboto Condensed"/>
                          <a:ea typeface="Roboto Condensed"/>
                          <a:cs typeface="Roboto Condensed"/>
                          <a:sym typeface="Roboto Condensed"/>
                        </a:rPr>
                        <a:t>Vérifie que les tableaux o1 et o2 sont égaux.</a:t>
                      </a:r>
                      <a:endParaRPr b="1" sz="1800">
                        <a:solidFill>
                          <a:srgbClr val="263248"/>
                        </a:solidFill>
                        <a:latin typeface="Roboto Condensed"/>
                        <a:ea typeface="Roboto Condensed"/>
                        <a:cs typeface="Roboto Condensed"/>
                        <a:sym typeface="Roboto Condensed"/>
                      </a:endParaRPr>
                    </a:p>
                  </a:txBody>
                  <a:tcPr marT="91425" marB="91425" marR="91425" marL="91425"/>
                </a:tc>
              </a:tr>
            </a:tbl>
          </a:graphicData>
        </a:graphic>
      </p:graphicFrame>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4" name="Shape 904"/>
        <p:cNvGrpSpPr/>
        <p:nvPr/>
      </p:nvGrpSpPr>
      <p:grpSpPr>
        <a:xfrm>
          <a:off x="0" y="0"/>
          <a:ext cx="0" cy="0"/>
          <a:chOff x="0" y="0"/>
          <a:chExt cx="0" cy="0"/>
        </a:xfrm>
      </p:grpSpPr>
      <p:sp>
        <p:nvSpPr>
          <p:cNvPr id="905" name="Google Shape;905;p45"/>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Librairie de test</a:t>
            </a:r>
            <a:endParaRPr/>
          </a:p>
        </p:txBody>
      </p:sp>
      <p:sp>
        <p:nvSpPr>
          <p:cNvPr id="906" name="Google Shape;906;p45"/>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907" name="Google Shape;907;p45"/>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908" name="Google Shape;908;p45"/>
          <p:cNvGrpSpPr/>
          <p:nvPr/>
        </p:nvGrpSpPr>
        <p:grpSpPr>
          <a:xfrm>
            <a:off x="293683" y="574116"/>
            <a:ext cx="309041" cy="403123"/>
            <a:chOff x="590250" y="244200"/>
            <a:chExt cx="407975" cy="532175"/>
          </a:xfrm>
        </p:grpSpPr>
        <p:sp>
          <p:nvSpPr>
            <p:cNvPr id="909" name="Google Shape;909;p45"/>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5"/>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5"/>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5"/>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5"/>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5"/>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5"/>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5"/>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5"/>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5"/>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5"/>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5"/>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5"/>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5"/>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 name="Google Shape;923;p45"/>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Initialisation des données</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L’annotation method-level</a:t>
            </a:r>
            <a:r>
              <a:rPr lang="en">
                <a:solidFill>
                  <a:srgbClr val="000000"/>
                </a:solidFill>
              </a:rPr>
              <a:t> </a:t>
            </a:r>
            <a:r>
              <a:rPr lang="en" sz="1800">
                <a:solidFill>
                  <a:srgbClr val="808000"/>
                </a:solidFill>
                <a:highlight>
                  <a:srgbClr val="FFFFFF"/>
                </a:highlight>
                <a:latin typeface="Courier New"/>
                <a:ea typeface="Courier New"/>
                <a:cs typeface="Courier New"/>
                <a:sym typeface="Courier New"/>
              </a:rPr>
              <a:t>@BeforeEach </a:t>
            </a:r>
            <a:r>
              <a:rPr lang="en">
                <a:solidFill>
                  <a:srgbClr val="000000"/>
                </a:solidFill>
              </a:rPr>
              <a:t>permet à une méthode d’être jouée avant chaque test.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En général une seule méthode est annotée avec par classe de test.</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Elle doit être publique et ne renvoie rien</a:t>
            </a:r>
            <a:endParaRPr>
              <a:solidFill>
                <a:srgbClr val="000000"/>
              </a:solidFill>
            </a:endParaRPr>
          </a:p>
          <a:p>
            <a:pPr indent="0" lvl="0" marL="0" marR="0" rtl="0" algn="l">
              <a:lnSpc>
                <a:spcPct val="100000"/>
              </a:lnSpc>
              <a:spcBef>
                <a:spcPts val="1000"/>
              </a:spcBef>
              <a:spcAft>
                <a:spcPts val="0"/>
              </a:spcAft>
              <a:buNone/>
            </a:pPr>
            <a:r>
              <a:rPr lang="en" sz="1800">
                <a:solidFill>
                  <a:srgbClr val="808000"/>
                </a:solidFill>
                <a:highlight>
                  <a:srgbClr val="FFFFFF"/>
                </a:highlight>
                <a:latin typeface="Courier New"/>
                <a:ea typeface="Courier New"/>
                <a:cs typeface="Courier New"/>
                <a:sym typeface="Courier New"/>
              </a:rPr>
              <a:t>@BeforeEach</a:t>
            </a:r>
            <a:endParaRPr sz="1800">
              <a:solidFill>
                <a:srgbClr val="80800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b="1" lang="en" sz="1800">
                <a:solidFill>
                  <a:srgbClr val="000080"/>
                </a:solidFill>
                <a:highlight>
                  <a:srgbClr val="FFFFFF"/>
                </a:highlight>
                <a:latin typeface="Courier New"/>
                <a:ea typeface="Courier New"/>
                <a:cs typeface="Courier New"/>
                <a:sym typeface="Courier New"/>
              </a:rPr>
              <a:t>public void </a:t>
            </a:r>
            <a:r>
              <a:rPr lang="en" sz="1800">
                <a:solidFill>
                  <a:schemeClr val="dk1"/>
                </a:solidFill>
                <a:highlight>
                  <a:srgbClr val="FFFFFF"/>
                </a:highlight>
                <a:latin typeface="Courier New"/>
                <a:ea typeface="Courier New"/>
                <a:cs typeface="Courier New"/>
                <a:sym typeface="Courier New"/>
              </a:rPr>
              <a:t>init</a:t>
            </a:r>
            <a:r>
              <a:rPr lang="en" sz="1800">
                <a:solidFill>
                  <a:schemeClr val="dk1"/>
                </a:solidFill>
                <a:highlight>
                  <a:srgbClr val="FFFFFF"/>
                </a:highlight>
                <a:latin typeface="Courier New"/>
                <a:ea typeface="Courier New"/>
                <a:cs typeface="Courier New"/>
                <a:sym typeface="Courier New"/>
              </a:rPr>
              <a:t>() {</a:t>
            </a:r>
            <a:endParaRPr sz="18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800">
                <a:solidFill>
                  <a:schemeClr val="dk1"/>
                </a:solidFill>
                <a:highlight>
                  <a:srgbClr val="FFFFFF"/>
                </a:highlight>
                <a:latin typeface="Courier New"/>
                <a:ea typeface="Courier New"/>
                <a:cs typeface="Courier New"/>
                <a:sym typeface="Courier New"/>
              </a:rPr>
              <a:t>   </a:t>
            </a:r>
            <a:r>
              <a:rPr i="1" lang="en" sz="1800">
                <a:solidFill>
                  <a:srgbClr val="808080"/>
                </a:solidFill>
                <a:highlight>
                  <a:srgbClr val="FFFFFF"/>
                </a:highlight>
                <a:latin typeface="Courier New"/>
                <a:ea typeface="Courier New"/>
                <a:cs typeface="Courier New"/>
                <a:sym typeface="Courier New"/>
              </a:rPr>
              <a:t>//init things</a:t>
            </a:r>
            <a:endParaRPr i="1" sz="1800">
              <a:solidFill>
                <a:srgbClr val="808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800">
                <a:solidFill>
                  <a:schemeClr val="dk1"/>
                </a:solidFill>
                <a:highlight>
                  <a:srgbClr val="FFFFFF"/>
                </a:highlight>
                <a:latin typeface="Courier New"/>
                <a:ea typeface="Courier New"/>
                <a:cs typeface="Courier New"/>
                <a:sym typeface="Courier New"/>
              </a:rPr>
              <a:t>}</a:t>
            </a:r>
            <a:endParaRPr sz="18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7" name="Shape 927"/>
        <p:cNvGrpSpPr/>
        <p:nvPr/>
      </p:nvGrpSpPr>
      <p:grpSpPr>
        <a:xfrm>
          <a:off x="0" y="0"/>
          <a:ext cx="0" cy="0"/>
          <a:chOff x="0" y="0"/>
          <a:chExt cx="0" cy="0"/>
        </a:xfrm>
      </p:grpSpPr>
      <p:sp>
        <p:nvSpPr>
          <p:cNvPr id="928" name="Google Shape;928;p46"/>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Librairie de test</a:t>
            </a:r>
            <a:endParaRPr/>
          </a:p>
        </p:txBody>
      </p:sp>
      <p:sp>
        <p:nvSpPr>
          <p:cNvPr id="929" name="Google Shape;929;p46"/>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930" name="Google Shape;930;p46"/>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931" name="Google Shape;931;p46"/>
          <p:cNvGrpSpPr/>
          <p:nvPr/>
        </p:nvGrpSpPr>
        <p:grpSpPr>
          <a:xfrm>
            <a:off x="293683" y="574116"/>
            <a:ext cx="309041" cy="403123"/>
            <a:chOff x="590250" y="244200"/>
            <a:chExt cx="407975" cy="532175"/>
          </a:xfrm>
        </p:grpSpPr>
        <p:sp>
          <p:nvSpPr>
            <p:cNvPr id="932" name="Google Shape;932;p46"/>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46"/>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46"/>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46"/>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46"/>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46"/>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46"/>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46"/>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46"/>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46"/>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46"/>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46"/>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46"/>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46"/>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6" name="Google Shape;946;p46"/>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Nettoyage </a:t>
            </a:r>
            <a:r>
              <a:rPr b="1" lang="en">
                <a:solidFill>
                  <a:srgbClr val="FF9900"/>
                </a:solidFill>
                <a:latin typeface="Roboto Condensed"/>
                <a:ea typeface="Roboto Condensed"/>
                <a:cs typeface="Roboto Condensed"/>
                <a:sym typeface="Roboto Condensed"/>
              </a:rPr>
              <a:t>des données</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L’annotation method-level </a:t>
            </a:r>
            <a:r>
              <a:rPr lang="en" sz="1800">
                <a:solidFill>
                  <a:srgbClr val="808000"/>
                </a:solidFill>
                <a:highlight>
                  <a:srgbClr val="FFFFFF"/>
                </a:highlight>
                <a:latin typeface="Courier New"/>
                <a:ea typeface="Courier New"/>
                <a:cs typeface="Courier New"/>
                <a:sym typeface="Courier New"/>
              </a:rPr>
              <a:t>@AfterEach </a:t>
            </a:r>
            <a:r>
              <a:rPr lang="en">
                <a:solidFill>
                  <a:srgbClr val="000000"/>
                </a:solidFill>
              </a:rPr>
              <a:t>permet à une méthode d’être jouée après chaque test.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En général une seule méthode est annotée avec par classe de test.</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Elle doit être publique et ne renvoie rien</a:t>
            </a:r>
            <a:endParaRPr>
              <a:solidFill>
                <a:srgbClr val="000000"/>
              </a:solidFill>
            </a:endParaRPr>
          </a:p>
          <a:p>
            <a:pPr indent="0" lvl="0" marL="0" marR="0" rtl="0" algn="l">
              <a:lnSpc>
                <a:spcPct val="100000"/>
              </a:lnSpc>
              <a:spcBef>
                <a:spcPts val="1000"/>
              </a:spcBef>
              <a:spcAft>
                <a:spcPts val="0"/>
              </a:spcAft>
              <a:buNone/>
            </a:pPr>
            <a:r>
              <a:rPr lang="en" sz="1800">
                <a:solidFill>
                  <a:srgbClr val="808000"/>
                </a:solidFill>
                <a:highlight>
                  <a:srgbClr val="FFFFFF"/>
                </a:highlight>
                <a:latin typeface="Courier New"/>
                <a:ea typeface="Courier New"/>
                <a:cs typeface="Courier New"/>
                <a:sym typeface="Courier New"/>
              </a:rPr>
              <a:t>@AfterEach</a:t>
            </a:r>
            <a:endParaRPr sz="1800">
              <a:solidFill>
                <a:srgbClr val="80800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b="1" lang="en" sz="1800">
                <a:solidFill>
                  <a:srgbClr val="000080"/>
                </a:solidFill>
                <a:highlight>
                  <a:srgbClr val="FFFFFF"/>
                </a:highlight>
                <a:latin typeface="Courier New"/>
                <a:ea typeface="Courier New"/>
                <a:cs typeface="Courier New"/>
                <a:sym typeface="Courier New"/>
              </a:rPr>
              <a:t>public void </a:t>
            </a:r>
            <a:r>
              <a:rPr lang="en" sz="1800">
                <a:solidFill>
                  <a:schemeClr val="dk1"/>
                </a:solidFill>
                <a:highlight>
                  <a:srgbClr val="FFFFFF"/>
                </a:highlight>
                <a:latin typeface="Courier New"/>
                <a:ea typeface="Courier New"/>
                <a:cs typeface="Courier New"/>
                <a:sym typeface="Courier New"/>
              </a:rPr>
              <a:t>tearDown</a:t>
            </a:r>
            <a:r>
              <a:rPr lang="en" sz="1800">
                <a:solidFill>
                  <a:schemeClr val="dk1"/>
                </a:solidFill>
                <a:highlight>
                  <a:srgbClr val="FFFFFF"/>
                </a:highlight>
                <a:latin typeface="Courier New"/>
                <a:ea typeface="Courier New"/>
                <a:cs typeface="Courier New"/>
                <a:sym typeface="Courier New"/>
              </a:rPr>
              <a:t>() {</a:t>
            </a:r>
            <a:endParaRPr sz="18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800">
                <a:solidFill>
                  <a:schemeClr val="dk1"/>
                </a:solidFill>
                <a:highlight>
                  <a:srgbClr val="FFFFFF"/>
                </a:highlight>
                <a:latin typeface="Courier New"/>
                <a:ea typeface="Courier New"/>
                <a:cs typeface="Courier New"/>
                <a:sym typeface="Courier New"/>
              </a:rPr>
              <a:t>   </a:t>
            </a:r>
            <a:r>
              <a:rPr i="1" lang="en" sz="1800">
                <a:solidFill>
                  <a:srgbClr val="808080"/>
                </a:solidFill>
                <a:highlight>
                  <a:srgbClr val="FFFFFF"/>
                </a:highlight>
                <a:latin typeface="Courier New"/>
                <a:ea typeface="Courier New"/>
                <a:cs typeface="Courier New"/>
                <a:sym typeface="Courier New"/>
              </a:rPr>
              <a:t>//init things</a:t>
            </a:r>
            <a:endParaRPr i="1" sz="1800">
              <a:solidFill>
                <a:srgbClr val="808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sz="1800">
                <a:solidFill>
                  <a:schemeClr val="dk1"/>
                </a:solidFill>
                <a:highlight>
                  <a:srgbClr val="FFFFFF"/>
                </a:highlight>
                <a:latin typeface="Courier New"/>
                <a:ea typeface="Courier New"/>
                <a:cs typeface="Courier New"/>
                <a:sym typeface="Courier New"/>
              </a:rPr>
              <a:t>}</a:t>
            </a:r>
            <a:endParaRPr sz="18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0" name="Shape 950"/>
        <p:cNvGrpSpPr/>
        <p:nvPr/>
      </p:nvGrpSpPr>
      <p:grpSpPr>
        <a:xfrm>
          <a:off x="0" y="0"/>
          <a:ext cx="0" cy="0"/>
          <a:chOff x="0" y="0"/>
          <a:chExt cx="0" cy="0"/>
        </a:xfrm>
      </p:grpSpPr>
      <p:sp>
        <p:nvSpPr>
          <p:cNvPr id="951" name="Google Shape;951;p47"/>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952" name="Google Shape;952;p47"/>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953" name="Google Shape;953;p47"/>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954" name="Google Shape;954;p47"/>
          <p:cNvGrpSpPr/>
          <p:nvPr/>
        </p:nvGrpSpPr>
        <p:grpSpPr>
          <a:xfrm>
            <a:off x="293683" y="574116"/>
            <a:ext cx="309041" cy="403123"/>
            <a:chOff x="590250" y="244200"/>
            <a:chExt cx="407975" cy="532175"/>
          </a:xfrm>
        </p:grpSpPr>
        <p:sp>
          <p:nvSpPr>
            <p:cNvPr id="955" name="Google Shape;955;p47"/>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47"/>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47"/>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47"/>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47"/>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47"/>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47"/>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47"/>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47"/>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47"/>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47"/>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47"/>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47"/>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47"/>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9" name="Google Shape;969;p47"/>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Entre couches</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Le bouchonnage des données, le plus souvent provenant d’une couche inférieure, est assuré par </a:t>
            </a:r>
            <a:r>
              <a:rPr b="1" lang="en">
                <a:solidFill>
                  <a:srgbClr val="000000"/>
                </a:solidFill>
                <a:latin typeface="Roboto Condensed"/>
                <a:ea typeface="Roboto Condensed"/>
                <a:cs typeface="Roboto Condensed"/>
                <a:sym typeface="Roboto Condensed"/>
              </a:rPr>
              <a:t>Mockito.</a:t>
            </a:r>
            <a:endParaRPr b="1">
              <a:solidFill>
                <a:srgbClr val="0000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b="1">
              <a:solidFill>
                <a:srgbClr val="0000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Cas d’utilisation classique :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“Je veux tester mon service</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Je bouchonne le retour de mon DAO pour être certain des données et garantir le déterminisme et l’indépendance de mon test.”</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pic>
        <p:nvPicPr>
          <p:cNvPr id="970" name="Google Shape;970;p47"/>
          <p:cNvPicPr preferRelativeResize="0"/>
          <p:nvPr/>
        </p:nvPicPr>
        <p:blipFill>
          <a:blip r:embed="rId3">
            <a:alphaModFix/>
          </a:blip>
          <a:stretch>
            <a:fillRect/>
          </a:stretch>
        </p:blipFill>
        <p:spPr>
          <a:xfrm>
            <a:off x="6906673" y="574124"/>
            <a:ext cx="1988977" cy="922175"/>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4" name="Shape 974"/>
        <p:cNvGrpSpPr/>
        <p:nvPr/>
      </p:nvGrpSpPr>
      <p:grpSpPr>
        <a:xfrm>
          <a:off x="0" y="0"/>
          <a:ext cx="0" cy="0"/>
          <a:chOff x="0" y="0"/>
          <a:chExt cx="0" cy="0"/>
        </a:xfrm>
      </p:grpSpPr>
      <p:sp>
        <p:nvSpPr>
          <p:cNvPr id="975" name="Google Shape;975;p48"/>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976" name="Google Shape;976;p48"/>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977" name="Google Shape;977;p48"/>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978" name="Google Shape;978;p48"/>
          <p:cNvGrpSpPr/>
          <p:nvPr/>
        </p:nvGrpSpPr>
        <p:grpSpPr>
          <a:xfrm>
            <a:off x="293683" y="574116"/>
            <a:ext cx="309041" cy="403123"/>
            <a:chOff x="590250" y="244200"/>
            <a:chExt cx="407975" cy="532175"/>
          </a:xfrm>
        </p:grpSpPr>
        <p:sp>
          <p:nvSpPr>
            <p:cNvPr id="979" name="Google Shape;979;p48"/>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48"/>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48"/>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48"/>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48"/>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48"/>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48"/>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48"/>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48"/>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48"/>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48"/>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48"/>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48"/>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48"/>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 name="Google Shape;993;p48"/>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Fonctionnement</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Mockito s’appuie le plus souvent sur un système d’annotations et de méthodes.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Pour qu’elles fonctionnent, la classe de test doit être annotée avec cette annotation class-level: </a:t>
            </a:r>
            <a:endParaRPr>
              <a:solidFill>
                <a:srgbClr val="000000"/>
              </a:solidFill>
            </a:endParaRPr>
          </a:p>
          <a:p>
            <a:pPr indent="0" lvl="0" marL="0" rtl="0" algn="l">
              <a:spcBef>
                <a:spcPts val="1000"/>
              </a:spcBef>
              <a:spcAft>
                <a:spcPts val="0"/>
              </a:spcAft>
              <a:buNone/>
            </a:pPr>
            <a:r>
              <a:rPr lang="en" sz="1600">
                <a:solidFill>
                  <a:srgbClr val="808000"/>
                </a:solidFill>
                <a:highlight>
                  <a:schemeClr val="lt1"/>
                </a:highlight>
                <a:latin typeface="Courier New"/>
                <a:ea typeface="Courier New"/>
                <a:cs typeface="Courier New"/>
                <a:sym typeface="Courier New"/>
              </a:rPr>
              <a:t>@ExtendWith</a:t>
            </a:r>
            <a:r>
              <a:rPr lang="en" sz="1600">
                <a:solidFill>
                  <a:schemeClr val="dk1"/>
                </a:solidFill>
                <a:highlight>
                  <a:schemeClr val="lt1"/>
                </a:highlight>
                <a:latin typeface="Courier New"/>
                <a:ea typeface="Courier New"/>
                <a:cs typeface="Courier New"/>
                <a:sym typeface="Courier New"/>
              </a:rPr>
              <a:t>(MockitoExtension.</a:t>
            </a:r>
            <a:r>
              <a:rPr b="1" lang="en" sz="1600">
                <a:solidFill>
                  <a:srgbClr val="000080"/>
                </a:solidFill>
                <a:highlight>
                  <a:schemeClr val="lt1"/>
                </a:highlight>
                <a:latin typeface="Courier New"/>
                <a:ea typeface="Courier New"/>
                <a:cs typeface="Courier New"/>
                <a:sym typeface="Courier New"/>
              </a:rPr>
              <a:t>class</a:t>
            </a:r>
            <a:r>
              <a:rPr lang="en" sz="1600">
                <a:solidFill>
                  <a:schemeClr val="dk1"/>
                </a:solidFill>
                <a:highlight>
                  <a:schemeClr val="lt1"/>
                </a:highlight>
                <a:latin typeface="Courier New"/>
                <a:ea typeface="Courier New"/>
                <a:cs typeface="Courier New"/>
                <a:sym typeface="Courier New"/>
              </a:rPr>
              <a:t>)</a:t>
            </a:r>
            <a:endParaRPr sz="1600">
              <a:solidFill>
                <a:srgbClr val="80800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Elle précise à Junit que la classe de test doit être exécuté avec un démarrage spécifique.</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pic>
        <p:nvPicPr>
          <p:cNvPr id="994" name="Google Shape;994;p48"/>
          <p:cNvPicPr preferRelativeResize="0"/>
          <p:nvPr/>
        </p:nvPicPr>
        <p:blipFill>
          <a:blip r:embed="rId3">
            <a:alphaModFix/>
          </a:blip>
          <a:stretch>
            <a:fillRect/>
          </a:stretch>
        </p:blipFill>
        <p:spPr>
          <a:xfrm>
            <a:off x="6906673" y="574124"/>
            <a:ext cx="1988977" cy="92217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8" name="Shape 998"/>
        <p:cNvGrpSpPr/>
        <p:nvPr/>
      </p:nvGrpSpPr>
      <p:grpSpPr>
        <a:xfrm>
          <a:off x="0" y="0"/>
          <a:ext cx="0" cy="0"/>
          <a:chOff x="0" y="0"/>
          <a:chExt cx="0" cy="0"/>
        </a:xfrm>
      </p:grpSpPr>
      <p:sp>
        <p:nvSpPr>
          <p:cNvPr id="999" name="Google Shape;999;p49"/>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1000" name="Google Shape;1000;p49"/>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001" name="Google Shape;1001;p49"/>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002" name="Google Shape;1002;p49"/>
          <p:cNvGrpSpPr/>
          <p:nvPr/>
        </p:nvGrpSpPr>
        <p:grpSpPr>
          <a:xfrm>
            <a:off x="293683" y="574116"/>
            <a:ext cx="309041" cy="403123"/>
            <a:chOff x="590250" y="244200"/>
            <a:chExt cx="407975" cy="532175"/>
          </a:xfrm>
        </p:grpSpPr>
        <p:sp>
          <p:nvSpPr>
            <p:cNvPr id="1003" name="Google Shape;1003;p49"/>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49"/>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49"/>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49"/>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49"/>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49"/>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49"/>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49"/>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49"/>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49"/>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49"/>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49"/>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49"/>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49"/>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7" name="Google Shape;1017;p49"/>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Annotations</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rPr lang="en" sz="1400">
                <a:solidFill>
                  <a:srgbClr val="808000"/>
                </a:solidFill>
                <a:highlight>
                  <a:srgbClr val="FFFFFF"/>
                </a:highlight>
                <a:latin typeface="Courier New"/>
                <a:ea typeface="Courier New"/>
                <a:cs typeface="Courier New"/>
                <a:sym typeface="Courier New"/>
              </a:rPr>
              <a:t>@Mock </a:t>
            </a:r>
            <a:r>
              <a:rPr lang="en">
                <a:solidFill>
                  <a:srgbClr val="000000"/>
                </a:solidFill>
              </a:rPr>
              <a:t>permet d’identifier un objet comme bouchonné. Mockito va en créer sa propre version sur laquelle il sera possible de donner des comportements spécifiques.</a:t>
            </a:r>
            <a:endParaRPr>
              <a:solidFill>
                <a:srgbClr val="000000"/>
              </a:solidFill>
            </a:endParaRPr>
          </a:p>
          <a:p>
            <a:pPr indent="0" lvl="0" marL="0" rtl="0" algn="l">
              <a:spcBef>
                <a:spcPts val="1000"/>
              </a:spcBef>
              <a:spcAft>
                <a:spcPts val="0"/>
              </a:spcAft>
              <a:buNone/>
            </a:pPr>
            <a:r>
              <a:rPr lang="en">
                <a:solidFill>
                  <a:srgbClr val="000000"/>
                </a:solidFill>
              </a:rPr>
              <a:t>Le plus souvent, il s’agit des objets injectés par Spring dans la classe que l’on souhaite tester</a:t>
            </a:r>
            <a:endParaRPr>
              <a:solidFill>
                <a:srgbClr val="000000"/>
              </a:solidFill>
            </a:endParaRPr>
          </a:p>
          <a:p>
            <a:pPr indent="0" lvl="0" marL="0" marR="0" rtl="0" algn="l">
              <a:lnSpc>
                <a:spcPct val="100000"/>
              </a:lnSpc>
              <a:spcBef>
                <a:spcPts val="1000"/>
              </a:spcBef>
              <a:spcAft>
                <a:spcPts val="0"/>
              </a:spcAft>
              <a:buNone/>
            </a:pPr>
            <a:r>
              <a:rPr lang="en" sz="1400">
                <a:solidFill>
                  <a:srgbClr val="808000"/>
                </a:solidFill>
                <a:highlight>
                  <a:srgbClr val="FFFFFF"/>
                </a:highlight>
                <a:latin typeface="Courier New"/>
                <a:ea typeface="Courier New"/>
                <a:cs typeface="Courier New"/>
                <a:sym typeface="Courier New"/>
              </a:rPr>
              <a:t>@Mock</a:t>
            </a:r>
            <a:endParaRPr sz="1400">
              <a:solidFill>
                <a:srgbClr val="80800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b="1" lang="en" sz="1400">
                <a:solidFill>
                  <a:srgbClr val="000080"/>
                </a:solidFill>
                <a:highlight>
                  <a:srgbClr val="FFFFFF"/>
                </a:highlight>
                <a:latin typeface="Courier New"/>
                <a:ea typeface="Courier New"/>
                <a:cs typeface="Courier New"/>
                <a:sym typeface="Courier New"/>
              </a:rPr>
              <a:t>private </a:t>
            </a:r>
            <a:r>
              <a:rPr lang="en" sz="1400">
                <a:solidFill>
                  <a:schemeClr val="dk1"/>
                </a:solidFill>
                <a:highlight>
                  <a:srgbClr val="FFFFFF"/>
                </a:highlight>
                <a:latin typeface="Courier New"/>
                <a:ea typeface="Courier New"/>
                <a:cs typeface="Courier New"/>
                <a:sym typeface="Courier New"/>
              </a:rPr>
              <a:t>MonService </a:t>
            </a:r>
            <a:r>
              <a:rPr b="1" lang="en" sz="1400">
                <a:solidFill>
                  <a:srgbClr val="660E7A"/>
                </a:solidFill>
                <a:highlight>
                  <a:srgbClr val="FFFFFF"/>
                </a:highlight>
                <a:latin typeface="Courier New"/>
                <a:ea typeface="Courier New"/>
                <a:cs typeface="Courier New"/>
                <a:sym typeface="Courier New"/>
              </a:rPr>
              <a:t>objectToMock</a:t>
            </a:r>
            <a:r>
              <a:rPr lang="en" sz="1400">
                <a:solidFill>
                  <a:schemeClr val="dk1"/>
                </a:solidFill>
                <a:highlight>
                  <a:srgbClr val="FFFFFF"/>
                </a:highlight>
                <a:latin typeface="Courier New"/>
                <a:ea typeface="Courier New"/>
                <a:cs typeface="Courier New"/>
                <a:sym typeface="Courier New"/>
              </a:rPr>
              <a:t>;</a:t>
            </a:r>
            <a:endParaRPr sz="14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14"/>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Stéréoptypes Spring</a:t>
            </a:r>
            <a:endParaRPr/>
          </a:p>
        </p:txBody>
      </p:sp>
      <p:sp>
        <p:nvSpPr>
          <p:cNvPr id="207" name="Google Shape;207;p14"/>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208" name="Google Shape;208;p14"/>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1800">
                <a:solidFill>
                  <a:srgbClr val="808000"/>
                </a:solidFill>
                <a:highlight>
                  <a:srgbClr val="FFFFFF"/>
                </a:highlight>
                <a:latin typeface="Courier New"/>
                <a:ea typeface="Courier New"/>
                <a:cs typeface="Courier New"/>
                <a:sym typeface="Courier New"/>
              </a:rPr>
              <a:t>@Repository, @Component, @Controller, @RestController </a:t>
            </a:r>
            <a:r>
              <a:rPr lang="en"/>
              <a:t>sont des annotations qui permettent deux choses : </a:t>
            </a:r>
            <a:endParaRPr/>
          </a:p>
          <a:p>
            <a:pPr indent="0" lvl="0" marL="0" rtl="0" algn="l">
              <a:spcBef>
                <a:spcPts val="1000"/>
              </a:spcBef>
              <a:spcAft>
                <a:spcPts val="0"/>
              </a:spcAft>
              <a:buNone/>
            </a:pPr>
            <a:r>
              <a:t/>
            </a:r>
            <a:endParaRPr/>
          </a:p>
          <a:p>
            <a:pPr indent="-355600" lvl="0" marL="457200" rtl="0" algn="l">
              <a:spcBef>
                <a:spcPts val="1000"/>
              </a:spcBef>
              <a:spcAft>
                <a:spcPts val="0"/>
              </a:spcAft>
              <a:buSzPts val="2000"/>
              <a:buChar char="▰"/>
            </a:pPr>
            <a:r>
              <a:rPr lang="en"/>
              <a:t>Elles précisent à Spring qu’il s’agit de Beans à intégrer à son contexte applicatif</a:t>
            </a:r>
            <a:endParaRPr/>
          </a:p>
          <a:p>
            <a:pPr indent="-355600" lvl="0" marL="457200" rtl="0" algn="l">
              <a:spcBef>
                <a:spcPts val="0"/>
              </a:spcBef>
              <a:spcAft>
                <a:spcPts val="0"/>
              </a:spcAft>
              <a:buSzPts val="2000"/>
              <a:buChar char="▰"/>
            </a:pPr>
            <a:r>
              <a:rPr lang="en"/>
              <a:t>Elles donnent du </a:t>
            </a:r>
            <a:r>
              <a:rPr b="1" lang="en">
                <a:latin typeface="Roboto Condensed"/>
                <a:ea typeface="Roboto Condensed"/>
                <a:cs typeface="Roboto Condensed"/>
                <a:sym typeface="Roboto Condensed"/>
              </a:rPr>
              <a:t>SENS</a:t>
            </a:r>
            <a:r>
              <a:rPr lang="en"/>
              <a:t> à une classe en précisant sa fonction globale au sein de l’application.</a:t>
            </a:r>
            <a:endParaRPr/>
          </a:p>
          <a:p>
            <a:pPr indent="0" lvl="0" marL="0" rtl="0" algn="l">
              <a:spcBef>
                <a:spcPts val="1000"/>
              </a:spcBef>
              <a:spcAft>
                <a:spcPts val="0"/>
              </a:spcAft>
              <a:buNone/>
            </a:pPr>
            <a:r>
              <a:rPr lang="en"/>
              <a:t>Cette double fonctionnalité d’une annotation est appelé un </a:t>
            </a:r>
            <a:r>
              <a:rPr b="1" lang="en">
                <a:latin typeface="Roboto Condensed"/>
                <a:ea typeface="Roboto Condensed"/>
                <a:cs typeface="Roboto Condensed"/>
                <a:sym typeface="Roboto Condensed"/>
              </a:rPr>
              <a:t>Stéréotype</a:t>
            </a:r>
            <a:r>
              <a:rPr lang="en"/>
              <a:t> </a:t>
            </a:r>
            <a:endParaRPr/>
          </a:p>
          <a:p>
            <a:pPr indent="0" lvl="0" marL="0" rtl="0" algn="l">
              <a:spcBef>
                <a:spcPts val="1000"/>
              </a:spcBef>
              <a:spcAft>
                <a:spcPts val="0"/>
              </a:spcAft>
              <a:buClr>
                <a:schemeClr val="dk1"/>
              </a:buClr>
              <a:buSzPts val="1100"/>
              <a:buFont typeface="Arial"/>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209" name="Google Shape;209;p14"/>
          <p:cNvGrpSpPr/>
          <p:nvPr/>
        </p:nvGrpSpPr>
        <p:grpSpPr>
          <a:xfrm>
            <a:off x="293683" y="574116"/>
            <a:ext cx="309041" cy="403123"/>
            <a:chOff x="590250" y="244200"/>
            <a:chExt cx="407975" cy="532175"/>
          </a:xfrm>
        </p:grpSpPr>
        <p:sp>
          <p:nvSpPr>
            <p:cNvPr id="210" name="Google Shape;210;p14"/>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14"/>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4"/>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4"/>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14"/>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14"/>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14"/>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14"/>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4"/>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4"/>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4"/>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4"/>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4"/>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1" name="Shape 1021"/>
        <p:cNvGrpSpPr/>
        <p:nvPr/>
      </p:nvGrpSpPr>
      <p:grpSpPr>
        <a:xfrm>
          <a:off x="0" y="0"/>
          <a:ext cx="0" cy="0"/>
          <a:chOff x="0" y="0"/>
          <a:chExt cx="0" cy="0"/>
        </a:xfrm>
      </p:grpSpPr>
      <p:sp>
        <p:nvSpPr>
          <p:cNvPr id="1022" name="Google Shape;1022;p50"/>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1023" name="Google Shape;1023;p50"/>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024" name="Google Shape;1024;p50"/>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025" name="Google Shape;1025;p50"/>
          <p:cNvGrpSpPr/>
          <p:nvPr/>
        </p:nvGrpSpPr>
        <p:grpSpPr>
          <a:xfrm>
            <a:off x="293683" y="574116"/>
            <a:ext cx="309041" cy="403123"/>
            <a:chOff x="590250" y="244200"/>
            <a:chExt cx="407975" cy="532175"/>
          </a:xfrm>
        </p:grpSpPr>
        <p:sp>
          <p:nvSpPr>
            <p:cNvPr id="1026" name="Google Shape;1026;p50"/>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0"/>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0"/>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0"/>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0"/>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0"/>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0"/>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0"/>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0"/>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0"/>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0"/>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0"/>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0"/>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0"/>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 name="Google Shape;1040;p50"/>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Annotations</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rPr lang="en" sz="1400">
                <a:solidFill>
                  <a:srgbClr val="808000"/>
                </a:solidFill>
                <a:highlight>
                  <a:srgbClr val="FFFFFF"/>
                </a:highlight>
                <a:latin typeface="Courier New"/>
                <a:ea typeface="Courier New"/>
                <a:cs typeface="Courier New"/>
                <a:sym typeface="Courier New"/>
              </a:rPr>
              <a:t>@InjectMocks </a:t>
            </a:r>
            <a:r>
              <a:rPr lang="en">
                <a:solidFill>
                  <a:srgbClr val="000000"/>
                </a:solidFill>
              </a:rPr>
              <a:t>permet d’identifier un objet comme celui dans lequel les éléments bouchonnés vont prendre place. Il s’agit le plus généralement de la classe à tester.</a:t>
            </a:r>
            <a:endParaRPr>
              <a:solidFill>
                <a:srgbClr val="000000"/>
              </a:solidFill>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sz="1400">
                <a:solidFill>
                  <a:srgbClr val="808000"/>
                </a:solidFill>
                <a:highlight>
                  <a:srgbClr val="FFFFFF"/>
                </a:highlight>
                <a:latin typeface="Courier New"/>
                <a:ea typeface="Courier New"/>
                <a:cs typeface="Courier New"/>
                <a:sym typeface="Courier New"/>
              </a:rPr>
              <a:t>@</a:t>
            </a:r>
            <a:r>
              <a:rPr lang="en" sz="1400">
                <a:solidFill>
                  <a:srgbClr val="808000"/>
                </a:solidFill>
                <a:highlight>
                  <a:srgbClr val="FFFFFF"/>
                </a:highlight>
                <a:latin typeface="Courier New"/>
                <a:ea typeface="Courier New"/>
                <a:cs typeface="Courier New"/>
                <a:sym typeface="Courier New"/>
              </a:rPr>
              <a:t>InjectMocks</a:t>
            </a:r>
            <a:endParaRPr sz="1400">
              <a:solidFill>
                <a:srgbClr val="80800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b="1" lang="en" sz="1400">
                <a:solidFill>
                  <a:srgbClr val="000080"/>
                </a:solidFill>
                <a:highlight>
                  <a:srgbClr val="FFFFFF"/>
                </a:highlight>
                <a:latin typeface="Courier New"/>
                <a:ea typeface="Courier New"/>
                <a:cs typeface="Courier New"/>
                <a:sym typeface="Courier New"/>
              </a:rPr>
              <a:t>private </a:t>
            </a:r>
            <a:r>
              <a:rPr lang="en" sz="1400">
                <a:solidFill>
                  <a:schemeClr val="dk1"/>
                </a:solidFill>
                <a:highlight>
                  <a:srgbClr val="FFFFFF"/>
                </a:highlight>
                <a:latin typeface="Courier New"/>
                <a:ea typeface="Courier New"/>
                <a:cs typeface="Courier New"/>
                <a:sym typeface="Courier New"/>
              </a:rPr>
              <a:t>MaClasse </a:t>
            </a:r>
            <a:r>
              <a:rPr b="1" lang="en" sz="1400">
                <a:solidFill>
                  <a:srgbClr val="660E7A"/>
                </a:solidFill>
                <a:highlight>
                  <a:srgbClr val="FFFFFF"/>
                </a:highlight>
                <a:latin typeface="Courier New"/>
                <a:ea typeface="Courier New"/>
                <a:cs typeface="Courier New"/>
                <a:sym typeface="Courier New"/>
              </a:rPr>
              <a:t>classToTest;</a:t>
            </a:r>
            <a:endParaRPr sz="14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 name="Shape 1044"/>
        <p:cNvGrpSpPr/>
        <p:nvPr/>
      </p:nvGrpSpPr>
      <p:grpSpPr>
        <a:xfrm>
          <a:off x="0" y="0"/>
          <a:ext cx="0" cy="0"/>
          <a:chOff x="0" y="0"/>
          <a:chExt cx="0" cy="0"/>
        </a:xfrm>
      </p:grpSpPr>
      <p:sp>
        <p:nvSpPr>
          <p:cNvPr id="1045" name="Google Shape;1045;p51"/>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1046" name="Google Shape;1046;p51"/>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047" name="Google Shape;1047;p51"/>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048" name="Google Shape;1048;p51"/>
          <p:cNvGrpSpPr/>
          <p:nvPr/>
        </p:nvGrpSpPr>
        <p:grpSpPr>
          <a:xfrm>
            <a:off x="293683" y="574116"/>
            <a:ext cx="309041" cy="403123"/>
            <a:chOff x="590250" y="244200"/>
            <a:chExt cx="407975" cy="532175"/>
          </a:xfrm>
        </p:grpSpPr>
        <p:sp>
          <p:nvSpPr>
            <p:cNvPr id="1049" name="Google Shape;1049;p51"/>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51"/>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51"/>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51"/>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51"/>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1"/>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1"/>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1"/>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1"/>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1"/>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1"/>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1"/>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1"/>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1"/>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3" name="Google Shape;1063;p51"/>
          <p:cNvSpPr txBox="1"/>
          <p:nvPr>
            <p:ph idx="1" type="body"/>
          </p:nvPr>
        </p:nvSpPr>
        <p:spPr>
          <a:xfrm>
            <a:off x="182175" y="1363425"/>
            <a:ext cx="86367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Syntaxe</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L’émulation d’un comportement spécifique sur une méthode d’un objet bouchonné par l’utilisation de méthode de la librairie.</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Pour retourner une valeur spécifique depuis un objet bouchonné :</a:t>
            </a:r>
            <a:endParaRPr>
              <a:solidFill>
                <a:srgbClr val="000000"/>
              </a:solidFill>
            </a:endParaRPr>
          </a:p>
          <a:p>
            <a:pPr indent="0" lvl="0" marL="0" marR="0" rtl="0" algn="l">
              <a:lnSpc>
                <a:spcPct val="100000"/>
              </a:lnSpc>
              <a:spcBef>
                <a:spcPts val="1000"/>
              </a:spcBef>
              <a:spcAft>
                <a:spcPts val="0"/>
              </a:spcAft>
              <a:buNone/>
            </a:pPr>
            <a:r>
              <a:rPr lang="en" sz="1600">
                <a:solidFill>
                  <a:schemeClr val="dk1"/>
                </a:solidFill>
                <a:highlight>
                  <a:srgbClr val="FFFFFF"/>
                </a:highlight>
                <a:latin typeface="Courier New"/>
                <a:ea typeface="Courier New"/>
                <a:cs typeface="Courier New"/>
                <a:sym typeface="Courier New"/>
              </a:rPr>
              <a:t>doReturn(theMockValue).when(</a:t>
            </a:r>
            <a:r>
              <a:rPr b="1" lang="en" sz="1600">
                <a:solidFill>
                  <a:srgbClr val="660E7A"/>
                </a:solidFill>
                <a:highlight>
                  <a:srgbClr val="FFFFFF"/>
                </a:highlight>
                <a:latin typeface="Courier New"/>
                <a:ea typeface="Courier New"/>
                <a:cs typeface="Courier New"/>
                <a:sym typeface="Courier New"/>
              </a:rPr>
              <a:t>objectToMock)</a:t>
            </a:r>
            <a:r>
              <a:rPr lang="en" sz="1600">
                <a:solidFill>
                  <a:schemeClr val="dk1"/>
                </a:solidFill>
                <a:highlight>
                  <a:srgbClr val="FFFFFF"/>
                </a:highlight>
                <a:latin typeface="Courier New"/>
                <a:ea typeface="Courier New"/>
                <a:cs typeface="Courier New"/>
                <a:sym typeface="Courier New"/>
              </a:rPr>
              <a:t>.methodToMock(</a:t>
            </a:r>
            <a:r>
              <a:rPr lang="en" sz="1600">
                <a:solidFill>
                  <a:srgbClr val="0000FF"/>
                </a:solidFill>
                <a:highlight>
                  <a:srgbClr val="FFFFFF"/>
                </a:highlight>
                <a:latin typeface="Courier New"/>
                <a:ea typeface="Courier New"/>
                <a:cs typeface="Courier New"/>
                <a:sym typeface="Courier New"/>
              </a:rPr>
              <a:t>expectedParameter</a:t>
            </a:r>
            <a:r>
              <a:rPr lang="en" sz="1600">
                <a:solidFill>
                  <a:schemeClr val="dk1"/>
                </a:solidFill>
                <a:highlight>
                  <a:srgbClr val="FFFFFF"/>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Avec cette syntaxe,</a:t>
            </a:r>
            <a:r>
              <a:rPr lang="en" sz="1600">
                <a:solidFill>
                  <a:schemeClr val="dk1"/>
                </a:solidFill>
                <a:highlight>
                  <a:srgbClr val="FFFFFF"/>
                </a:highlight>
                <a:latin typeface="Courier New"/>
                <a:ea typeface="Courier New"/>
                <a:cs typeface="Courier New"/>
                <a:sym typeface="Courier New"/>
              </a:rPr>
              <a:t> theMockValue</a:t>
            </a:r>
            <a:r>
              <a:rPr lang="en">
                <a:solidFill>
                  <a:srgbClr val="000000"/>
                </a:solidFill>
              </a:rPr>
              <a:t> sera retourné lors de l’appel </a:t>
            </a:r>
            <a:r>
              <a:rPr lang="en" sz="1600">
                <a:solidFill>
                  <a:schemeClr val="dk1"/>
                </a:solidFill>
                <a:highlight>
                  <a:srgbClr val="FFFFFF"/>
                </a:highlight>
                <a:latin typeface="Courier New"/>
                <a:ea typeface="Courier New"/>
                <a:cs typeface="Courier New"/>
                <a:sym typeface="Courier New"/>
              </a:rPr>
              <a:t>objectToMock.methodToMock(exepctedParameter)</a:t>
            </a:r>
            <a:endParaRPr>
              <a:solidFill>
                <a:srgbClr val="000000"/>
              </a:solidFill>
            </a:endParaRPr>
          </a:p>
          <a:p>
            <a:pPr indent="0" lvl="0" marL="0" marR="0" rtl="0" algn="l">
              <a:lnSpc>
                <a:spcPct val="100000"/>
              </a:lnSpc>
              <a:spcBef>
                <a:spcPts val="1000"/>
              </a:spcBef>
              <a:spcAft>
                <a:spcPts val="0"/>
              </a:spcAft>
              <a:buNone/>
            </a:pPr>
            <a:r>
              <a:t/>
            </a:r>
            <a:endParaRPr b="1">
              <a:solidFill>
                <a:srgbClr val="0000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7" name="Shape 1067"/>
        <p:cNvGrpSpPr/>
        <p:nvPr/>
      </p:nvGrpSpPr>
      <p:grpSpPr>
        <a:xfrm>
          <a:off x="0" y="0"/>
          <a:ext cx="0" cy="0"/>
          <a:chOff x="0" y="0"/>
          <a:chExt cx="0" cy="0"/>
        </a:xfrm>
      </p:grpSpPr>
      <p:sp>
        <p:nvSpPr>
          <p:cNvPr id="1068" name="Google Shape;1068;p52"/>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1069" name="Google Shape;1069;p52"/>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070" name="Google Shape;1070;p52"/>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071" name="Google Shape;1071;p52"/>
          <p:cNvGrpSpPr/>
          <p:nvPr/>
        </p:nvGrpSpPr>
        <p:grpSpPr>
          <a:xfrm>
            <a:off x="293683" y="574116"/>
            <a:ext cx="309041" cy="403123"/>
            <a:chOff x="590250" y="244200"/>
            <a:chExt cx="407975" cy="532175"/>
          </a:xfrm>
        </p:grpSpPr>
        <p:sp>
          <p:nvSpPr>
            <p:cNvPr id="1072" name="Google Shape;1072;p52"/>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52"/>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52"/>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2"/>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2"/>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2"/>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2"/>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2"/>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2"/>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2"/>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2"/>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52"/>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52"/>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52"/>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86" name="Google Shape;1086;p52"/>
          <p:cNvSpPr txBox="1"/>
          <p:nvPr>
            <p:ph idx="1" type="body"/>
          </p:nvPr>
        </p:nvSpPr>
        <p:spPr>
          <a:xfrm>
            <a:off x="182175" y="1363425"/>
            <a:ext cx="86367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Syntaxe</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Pour ne rien faire lors de l’appel à une méthode ne retournant rien :</a:t>
            </a:r>
            <a:endParaRPr>
              <a:solidFill>
                <a:srgbClr val="000000"/>
              </a:solidFill>
            </a:endParaRPr>
          </a:p>
          <a:p>
            <a:pPr indent="0" lvl="0" marL="0" marR="0" rtl="0" algn="l">
              <a:lnSpc>
                <a:spcPct val="100000"/>
              </a:lnSpc>
              <a:spcBef>
                <a:spcPts val="1000"/>
              </a:spcBef>
              <a:spcAft>
                <a:spcPts val="0"/>
              </a:spcAft>
              <a:buNone/>
            </a:pPr>
            <a:r>
              <a:rPr lang="en" sz="1600">
                <a:solidFill>
                  <a:schemeClr val="dk1"/>
                </a:solidFill>
                <a:highlight>
                  <a:srgbClr val="FFFFFF"/>
                </a:highlight>
                <a:latin typeface="Courier New"/>
                <a:ea typeface="Courier New"/>
                <a:cs typeface="Courier New"/>
                <a:sym typeface="Courier New"/>
              </a:rPr>
              <a:t>doNothing</a:t>
            </a:r>
            <a:r>
              <a:rPr lang="en" sz="1600">
                <a:solidFill>
                  <a:schemeClr val="dk1"/>
                </a:solidFill>
                <a:highlight>
                  <a:srgbClr val="FFFFFF"/>
                </a:highlight>
                <a:latin typeface="Courier New"/>
                <a:ea typeface="Courier New"/>
                <a:cs typeface="Courier New"/>
                <a:sym typeface="Courier New"/>
              </a:rPr>
              <a:t>().when(</a:t>
            </a:r>
            <a:r>
              <a:rPr b="1" lang="en" sz="1600">
                <a:solidFill>
                  <a:srgbClr val="660E7A"/>
                </a:solidFill>
                <a:highlight>
                  <a:srgbClr val="FFFFFF"/>
                </a:highlight>
                <a:latin typeface="Courier New"/>
                <a:ea typeface="Courier New"/>
                <a:cs typeface="Courier New"/>
                <a:sym typeface="Courier New"/>
              </a:rPr>
              <a:t>objectToMock)</a:t>
            </a:r>
            <a:r>
              <a:rPr lang="en" sz="1600">
                <a:solidFill>
                  <a:schemeClr val="dk1"/>
                </a:solidFill>
                <a:highlight>
                  <a:srgbClr val="FFFFFF"/>
                </a:highlight>
                <a:latin typeface="Courier New"/>
                <a:ea typeface="Courier New"/>
                <a:cs typeface="Courier New"/>
                <a:sym typeface="Courier New"/>
              </a:rPr>
              <a:t>.methodToMock(</a:t>
            </a:r>
            <a:r>
              <a:rPr lang="en" sz="1600">
                <a:solidFill>
                  <a:srgbClr val="0000FF"/>
                </a:solidFill>
                <a:highlight>
                  <a:srgbClr val="FFFFFF"/>
                </a:highlight>
                <a:latin typeface="Courier New"/>
                <a:ea typeface="Courier New"/>
                <a:cs typeface="Courier New"/>
                <a:sym typeface="Courier New"/>
              </a:rPr>
              <a:t>expectedParameter</a:t>
            </a:r>
            <a:r>
              <a:rPr lang="en" sz="1600">
                <a:solidFill>
                  <a:schemeClr val="dk1"/>
                </a:solidFill>
                <a:highlight>
                  <a:srgbClr val="FFFFFF"/>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Avec cette syntaxe,</a:t>
            </a:r>
            <a:r>
              <a:rPr lang="en" sz="1600">
                <a:solidFill>
                  <a:schemeClr val="dk1"/>
                </a:solidFill>
                <a:highlight>
                  <a:srgbClr val="FFFFFF"/>
                </a:highlight>
                <a:latin typeface="Courier New"/>
                <a:ea typeface="Courier New"/>
                <a:cs typeface="Courier New"/>
                <a:sym typeface="Courier New"/>
              </a:rPr>
              <a:t> </a:t>
            </a:r>
            <a:r>
              <a:rPr lang="en">
                <a:solidFill>
                  <a:srgbClr val="000000"/>
                </a:solidFill>
              </a:rPr>
              <a:t>rien ne sera </a:t>
            </a:r>
            <a:r>
              <a:rPr lang="en">
                <a:solidFill>
                  <a:srgbClr val="000000"/>
                </a:solidFill>
              </a:rPr>
              <a:t>exécuté</a:t>
            </a:r>
            <a:r>
              <a:rPr lang="en">
                <a:solidFill>
                  <a:srgbClr val="000000"/>
                </a:solidFill>
              </a:rPr>
              <a:t> retourné lors de l’appel </a:t>
            </a:r>
            <a:r>
              <a:rPr lang="en" sz="1600">
                <a:solidFill>
                  <a:schemeClr val="dk1"/>
                </a:solidFill>
                <a:highlight>
                  <a:srgbClr val="FFFFFF"/>
                </a:highlight>
                <a:latin typeface="Courier New"/>
                <a:ea typeface="Courier New"/>
                <a:cs typeface="Courier New"/>
                <a:sym typeface="Courier New"/>
              </a:rPr>
              <a:t>objectToMock.methodToMock(exepctedParameter)</a:t>
            </a:r>
            <a:endParaRPr>
              <a:solidFill>
                <a:srgbClr val="000000"/>
              </a:solidFill>
            </a:endParaRPr>
          </a:p>
          <a:p>
            <a:pPr indent="0" lvl="0" marL="0" marR="0" rtl="0" algn="l">
              <a:lnSpc>
                <a:spcPct val="100000"/>
              </a:lnSpc>
              <a:spcBef>
                <a:spcPts val="1000"/>
              </a:spcBef>
              <a:spcAft>
                <a:spcPts val="0"/>
              </a:spcAft>
              <a:buNone/>
            </a:pPr>
            <a:r>
              <a:t/>
            </a:r>
            <a:endParaRPr b="1">
              <a:solidFill>
                <a:srgbClr val="0000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0" name="Shape 1090"/>
        <p:cNvGrpSpPr/>
        <p:nvPr/>
      </p:nvGrpSpPr>
      <p:grpSpPr>
        <a:xfrm>
          <a:off x="0" y="0"/>
          <a:ext cx="0" cy="0"/>
          <a:chOff x="0" y="0"/>
          <a:chExt cx="0" cy="0"/>
        </a:xfrm>
      </p:grpSpPr>
      <p:sp>
        <p:nvSpPr>
          <p:cNvPr id="1091" name="Google Shape;1091;p53"/>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1092" name="Google Shape;1092;p53"/>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093" name="Google Shape;1093;p53"/>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094" name="Google Shape;1094;p53"/>
          <p:cNvGrpSpPr/>
          <p:nvPr/>
        </p:nvGrpSpPr>
        <p:grpSpPr>
          <a:xfrm>
            <a:off x="293683" y="574116"/>
            <a:ext cx="309041" cy="403123"/>
            <a:chOff x="590250" y="244200"/>
            <a:chExt cx="407975" cy="532175"/>
          </a:xfrm>
        </p:grpSpPr>
        <p:sp>
          <p:nvSpPr>
            <p:cNvPr id="1095" name="Google Shape;1095;p53"/>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53"/>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53"/>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53"/>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53"/>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53"/>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53"/>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3"/>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3"/>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3"/>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3"/>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3"/>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3"/>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3"/>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9" name="Google Shape;1109;p53"/>
          <p:cNvSpPr txBox="1"/>
          <p:nvPr>
            <p:ph idx="1" type="body"/>
          </p:nvPr>
        </p:nvSpPr>
        <p:spPr>
          <a:xfrm>
            <a:off x="182175" y="1363425"/>
            <a:ext cx="86367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Syntaxe</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solidFill>
                  <a:srgbClr val="000000"/>
                </a:solidFill>
              </a:rPr>
              <a:t>Pour lever une exception spécifique depuis un objet bouchonné :</a:t>
            </a:r>
            <a:endParaRPr>
              <a:solidFill>
                <a:srgbClr val="000000"/>
              </a:solidFill>
            </a:endParaRPr>
          </a:p>
          <a:p>
            <a:pPr indent="0" lvl="0" marL="0" marR="0" rtl="0" algn="l">
              <a:lnSpc>
                <a:spcPct val="100000"/>
              </a:lnSpc>
              <a:spcBef>
                <a:spcPts val="1000"/>
              </a:spcBef>
              <a:spcAft>
                <a:spcPts val="0"/>
              </a:spcAft>
              <a:buNone/>
            </a:pPr>
            <a:r>
              <a:rPr lang="en" sz="1600">
                <a:solidFill>
                  <a:schemeClr val="dk1"/>
                </a:solidFill>
                <a:highlight>
                  <a:srgbClr val="FFFFFF"/>
                </a:highlight>
                <a:latin typeface="Courier New"/>
                <a:ea typeface="Courier New"/>
                <a:cs typeface="Courier New"/>
                <a:sym typeface="Courier New"/>
              </a:rPr>
              <a:t>doThrow</a:t>
            </a:r>
            <a:r>
              <a:rPr lang="en" sz="1600">
                <a:solidFill>
                  <a:schemeClr val="dk1"/>
                </a:solidFill>
                <a:highlight>
                  <a:srgbClr val="FFFFFF"/>
                </a:highlight>
                <a:latin typeface="Courier New"/>
                <a:ea typeface="Courier New"/>
                <a:cs typeface="Courier New"/>
                <a:sym typeface="Courier New"/>
              </a:rPr>
              <a:t>(new MyException()).when(</a:t>
            </a:r>
            <a:r>
              <a:rPr b="1" lang="en" sz="1600">
                <a:solidFill>
                  <a:srgbClr val="660E7A"/>
                </a:solidFill>
                <a:highlight>
                  <a:srgbClr val="FFFFFF"/>
                </a:highlight>
                <a:latin typeface="Courier New"/>
                <a:ea typeface="Courier New"/>
                <a:cs typeface="Courier New"/>
                <a:sym typeface="Courier New"/>
              </a:rPr>
              <a:t>objectToMock)</a:t>
            </a:r>
            <a:r>
              <a:rPr lang="en" sz="1600">
                <a:solidFill>
                  <a:schemeClr val="dk1"/>
                </a:solidFill>
                <a:highlight>
                  <a:srgbClr val="FFFFFF"/>
                </a:highlight>
                <a:latin typeface="Courier New"/>
                <a:ea typeface="Courier New"/>
                <a:cs typeface="Courier New"/>
                <a:sym typeface="Courier New"/>
              </a:rPr>
              <a:t>.methodToMock(</a:t>
            </a:r>
            <a:r>
              <a:rPr lang="en" sz="1600">
                <a:solidFill>
                  <a:srgbClr val="0000FF"/>
                </a:solidFill>
                <a:highlight>
                  <a:srgbClr val="FFFFFF"/>
                </a:highlight>
                <a:latin typeface="Courier New"/>
                <a:ea typeface="Courier New"/>
                <a:cs typeface="Courier New"/>
                <a:sym typeface="Courier New"/>
              </a:rPr>
              <a:t>expectedParameter</a:t>
            </a:r>
            <a:r>
              <a:rPr lang="en" sz="1600">
                <a:solidFill>
                  <a:schemeClr val="dk1"/>
                </a:solidFill>
                <a:highlight>
                  <a:srgbClr val="FFFFFF"/>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Avec cette syntaxe,</a:t>
            </a:r>
            <a:r>
              <a:rPr lang="en">
                <a:solidFill>
                  <a:srgbClr val="000000"/>
                </a:solidFill>
              </a:rPr>
              <a:t> Une instance</a:t>
            </a:r>
            <a:r>
              <a:rPr lang="en" sz="1600">
                <a:solidFill>
                  <a:schemeClr val="dk1"/>
                </a:solidFill>
                <a:highlight>
                  <a:srgbClr val="FFFFFF"/>
                </a:highlight>
                <a:latin typeface="Courier New"/>
                <a:ea typeface="Courier New"/>
                <a:cs typeface="Courier New"/>
                <a:sym typeface="Courier New"/>
              </a:rPr>
              <a:t> MyException </a:t>
            </a:r>
            <a:r>
              <a:rPr lang="en">
                <a:solidFill>
                  <a:srgbClr val="000000"/>
                </a:solidFill>
              </a:rPr>
              <a:t>sera levée lors de l’appel </a:t>
            </a:r>
            <a:r>
              <a:rPr lang="en" sz="1600">
                <a:solidFill>
                  <a:schemeClr val="dk1"/>
                </a:solidFill>
                <a:highlight>
                  <a:srgbClr val="FFFFFF"/>
                </a:highlight>
                <a:latin typeface="Courier New"/>
                <a:ea typeface="Courier New"/>
                <a:cs typeface="Courier New"/>
                <a:sym typeface="Courier New"/>
              </a:rPr>
              <a:t>objectToMock.methodToMock(exepctedParameter)</a:t>
            </a:r>
            <a:endParaRPr>
              <a:solidFill>
                <a:srgbClr val="000000"/>
              </a:solidFill>
            </a:endParaRPr>
          </a:p>
          <a:p>
            <a:pPr indent="0" lvl="0" marL="0" marR="0" rtl="0" algn="l">
              <a:lnSpc>
                <a:spcPct val="100000"/>
              </a:lnSpc>
              <a:spcBef>
                <a:spcPts val="1000"/>
              </a:spcBef>
              <a:spcAft>
                <a:spcPts val="0"/>
              </a:spcAft>
              <a:buNone/>
            </a:pPr>
            <a:r>
              <a:t/>
            </a:r>
            <a:endParaRPr b="1">
              <a:solidFill>
                <a:srgbClr val="0000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 name="Shape 1113"/>
        <p:cNvGrpSpPr/>
        <p:nvPr/>
      </p:nvGrpSpPr>
      <p:grpSpPr>
        <a:xfrm>
          <a:off x="0" y="0"/>
          <a:ext cx="0" cy="0"/>
          <a:chOff x="0" y="0"/>
          <a:chExt cx="0" cy="0"/>
        </a:xfrm>
      </p:grpSpPr>
      <p:sp>
        <p:nvSpPr>
          <p:cNvPr id="1114" name="Google Shape;1114;p54"/>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1115" name="Google Shape;1115;p54"/>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116" name="Google Shape;1116;p54"/>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117" name="Google Shape;1117;p54"/>
          <p:cNvGrpSpPr/>
          <p:nvPr/>
        </p:nvGrpSpPr>
        <p:grpSpPr>
          <a:xfrm>
            <a:off x="293683" y="574116"/>
            <a:ext cx="309041" cy="403123"/>
            <a:chOff x="590250" y="244200"/>
            <a:chExt cx="407975" cy="532175"/>
          </a:xfrm>
        </p:grpSpPr>
        <p:sp>
          <p:nvSpPr>
            <p:cNvPr id="1118" name="Google Shape;1118;p54"/>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4"/>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4"/>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54"/>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54"/>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4"/>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4"/>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4"/>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4"/>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4"/>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4"/>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4"/>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2" name="Google Shape;1132;p54"/>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Usage</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rPr lang="en">
                <a:solidFill>
                  <a:srgbClr val="000000"/>
                </a:solidFill>
              </a:rPr>
              <a:t>En règle général, l'initialisation des bouchons au travers de la méthode </a:t>
            </a:r>
            <a:r>
              <a:rPr lang="en" sz="1600">
                <a:solidFill>
                  <a:schemeClr val="dk1"/>
                </a:solidFill>
                <a:highlight>
                  <a:srgbClr val="FFFFFF"/>
                </a:highlight>
                <a:latin typeface="Courier New"/>
                <a:ea typeface="Courier New"/>
                <a:cs typeface="Courier New"/>
                <a:sym typeface="Courier New"/>
              </a:rPr>
              <a:t>.when()</a:t>
            </a:r>
            <a:r>
              <a:rPr lang="en">
                <a:solidFill>
                  <a:srgbClr val="000000"/>
                </a:solidFill>
              </a:rPr>
              <a:t> se fait dans une méthode annotée </a:t>
            </a:r>
            <a:r>
              <a:rPr lang="en" sz="1600">
                <a:solidFill>
                  <a:srgbClr val="808000"/>
                </a:solidFill>
                <a:highlight>
                  <a:srgbClr val="FFFFFF"/>
                </a:highlight>
                <a:latin typeface="Courier New"/>
                <a:ea typeface="Courier New"/>
                <a:cs typeface="Courier New"/>
                <a:sym typeface="Courier New"/>
              </a:rPr>
              <a:t>@BeforeEach</a:t>
            </a:r>
            <a:endParaRPr sz="1600">
              <a:solidFill>
                <a:srgbClr val="000000"/>
              </a:solidFill>
            </a:endParaRPr>
          </a:p>
          <a:p>
            <a:pPr indent="0" lvl="0" marL="0" rtl="0" algn="l">
              <a:spcBef>
                <a:spcPts val="1000"/>
              </a:spcBef>
              <a:spcAft>
                <a:spcPts val="0"/>
              </a:spcAft>
              <a:buNone/>
            </a:pPr>
            <a:r>
              <a:t/>
            </a:r>
            <a:endParaRPr>
              <a:solidFill>
                <a:srgbClr val="000000"/>
              </a:solidFill>
            </a:endParaRPr>
          </a:p>
          <a:p>
            <a:pPr indent="0" lvl="0" marL="0" rtl="0" algn="l">
              <a:spcBef>
                <a:spcPts val="1000"/>
              </a:spcBef>
              <a:spcAft>
                <a:spcPts val="0"/>
              </a:spcAft>
              <a:buNone/>
            </a:pPr>
            <a:r>
              <a:rPr lang="en">
                <a:solidFill>
                  <a:srgbClr val="000000"/>
                </a:solidFill>
              </a:rPr>
              <a:t>Il est possible de surcharger ce comportement par défaut, commun à toute la classe de test, dans chaque méthode de test spécifique.</a:t>
            </a:r>
            <a:endParaRPr>
              <a:solidFill>
                <a:srgbClr val="000000"/>
              </a:solidFill>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sz="14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6" name="Shape 1136"/>
        <p:cNvGrpSpPr/>
        <p:nvPr/>
      </p:nvGrpSpPr>
      <p:grpSpPr>
        <a:xfrm>
          <a:off x="0" y="0"/>
          <a:ext cx="0" cy="0"/>
          <a:chOff x="0" y="0"/>
          <a:chExt cx="0" cy="0"/>
        </a:xfrm>
      </p:grpSpPr>
      <p:sp>
        <p:nvSpPr>
          <p:cNvPr id="1137" name="Google Shape;1137;p55"/>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1138" name="Google Shape;1138;p55"/>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139" name="Google Shape;1139;p55"/>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140" name="Google Shape;1140;p55"/>
          <p:cNvGrpSpPr/>
          <p:nvPr/>
        </p:nvGrpSpPr>
        <p:grpSpPr>
          <a:xfrm>
            <a:off x="293683" y="574116"/>
            <a:ext cx="309041" cy="403123"/>
            <a:chOff x="590250" y="244200"/>
            <a:chExt cx="407975" cy="532175"/>
          </a:xfrm>
        </p:grpSpPr>
        <p:sp>
          <p:nvSpPr>
            <p:cNvPr id="1141" name="Google Shape;1141;p55"/>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5"/>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5"/>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5"/>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5"/>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55"/>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55"/>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5"/>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5"/>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5"/>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55"/>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55"/>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55"/>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55"/>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 name="Google Shape;1155;p55"/>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Paramètres et matchers</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rPr lang="en">
                <a:solidFill>
                  <a:srgbClr val="000000"/>
                </a:solidFill>
              </a:rPr>
              <a:t>Il n’est parfois pas possible de connaître précisément la valeur d’un paramètre lors de l’appel à une méthode bouchonnée.</a:t>
            </a:r>
            <a:endParaRPr>
              <a:solidFill>
                <a:srgbClr val="000000"/>
              </a:solidFill>
            </a:endParaRPr>
          </a:p>
          <a:p>
            <a:pPr indent="0" lvl="0" marL="0" rtl="0" algn="l">
              <a:spcBef>
                <a:spcPts val="1000"/>
              </a:spcBef>
              <a:spcAft>
                <a:spcPts val="0"/>
              </a:spcAft>
              <a:buNone/>
            </a:pPr>
            <a:r>
              <a:t/>
            </a:r>
            <a:endParaRPr>
              <a:solidFill>
                <a:srgbClr val="000000"/>
              </a:solidFill>
            </a:endParaRPr>
          </a:p>
          <a:p>
            <a:pPr indent="0" lvl="0" marL="0" rtl="0" algn="l">
              <a:spcBef>
                <a:spcPts val="1000"/>
              </a:spcBef>
              <a:spcAft>
                <a:spcPts val="0"/>
              </a:spcAft>
              <a:buNone/>
            </a:pPr>
            <a:r>
              <a:rPr lang="en">
                <a:solidFill>
                  <a:srgbClr val="000000"/>
                </a:solidFill>
              </a:rPr>
              <a:t>La méthode de comparaison s’appuyant sur la méthode .equals() du paramètre, il est parfois plus simple d’appliquer un comportement quelque soit la valeur du paramètre.</a:t>
            </a:r>
            <a:endParaRPr>
              <a:solidFill>
                <a:srgbClr val="000000"/>
              </a:solidFill>
            </a:endParaRPr>
          </a:p>
          <a:p>
            <a:pPr indent="0" lvl="0" marL="0" rtl="0" algn="l">
              <a:spcBef>
                <a:spcPts val="1000"/>
              </a:spcBef>
              <a:spcAft>
                <a:spcPts val="0"/>
              </a:spcAft>
              <a:buNone/>
            </a:pPr>
            <a:r>
              <a:rPr lang="en">
                <a:solidFill>
                  <a:srgbClr val="000000"/>
                </a:solidFill>
              </a:rPr>
              <a:t>Mockito propose une solution à cette inconnue via l’API des </a:t>
            </a:r>
            <a:r>
              <a:rPr b="1" lang="en">
                <a:solidFill>
                  <a:srgbClr val="000000"/>
                </a:solidFill>
                <a:latin typeface="Roboto Condensed"/>
                <a:ea typeface="Roboto Condensed"/>
                <a:cs typeface="Roboto Condensed"/>
                <a:sym typeface="Roboto Condensed"/>
              </a:rPr>
              <a:t>Matchers </a:t>
            </a:r>
            <a:r>
              <a:rPr lang="en">
                <a:solidFill>
                  <a:srgbClr val="000000"/>
                </a:solidFill>
              </a:rPr>
              <a:t>et notamment avec les méthodes any*</a:t>
            </a:r>
            <a:endParaRPr>
              <a:solidFill>
                <a:srgbClr val="000000"/>
              </a:solidFill>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sz="14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9" name="Shape 1159"/>
        <p:cNvGrpSpPr/>
        <p:nvPr/>
      </p:nvGrpSpPr>
      <p:grpSpPr>
        <a:xfrm>
          <a:off x="0" y="0"/>
          <a:ext cx="0" cy="0"/>
          <a:chOff x="0" y="0"/>
          <a:chExt cx="0" cy="0"/>
        </a:xfrm>
      </p:grpSpPr>
      <p:sp>
        <p:nvSpPr>
          <p:cNvPr id="1160" name="Google Shape;1160;p56"/>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1161" name="Google Shape;1161;p56"/>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162" name="Google Shape;1162;p56"/>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163" name="Google Shape;1163;p56"/>
          <p:cNvGrpSpPr/>
          <p:nvPr/>
        </p:nvGrpSpPr>
        <p:grpSpPr>
          <a:xfrm>
            <a:off x="293683" y="574116"/>
            <a:ext cx="309041" cy="403123"/>
            <a:chOff x="590250" y="244200"/>
            <a:chExt cx="407975" cy="532175"/>
          </a:xfrm>
        </p:grpSpPr>
        <p:sp>
          <p:nvSpPr>
            <p:cNvPr id="1164" name="Google Shape;1164;p56"/>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6"/>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6"/>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6"/>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6"/>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56"/>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56"/>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6"/>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6"/>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6"/>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6"/>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6"/>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6"/>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6"/>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78" name="Google Shape;1178;p56"/>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Matchers: syntaxe</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rPr lang="en" sz="1600">
                <a:solidFill>
                  <a:schemeClr val="dk1"/>
                </a:solidFill>
                <a:highlight>
                  <a:srgbClr val="FFFFFF"/>
                </a:highlight>
                <a:latin typeface="Courier New"/>
                <a:ea typeface="Courier New"/>
                <a:cs typeface="Courier New"/>
                <a:sym typeface="Courier New"/>
              </a:rPr>
              <a:t>doNothing().when(</a:t>
            </a:r>
            <a:r>
              <a:rPr b="1" lang="en" sz="1600">
                <a:solidFill>
                  <a:srgbClr val="660E7A"/>
                </a:solidFill>
                <a:highlight>
                  <a:srgbClr val="FFFFFF"/>
                </a:highlight>
                <a:latin typeface="Courier New"/>
                <a:ea typeface="Courier New"/>
                <a:cs typeface="Courier New"/>
                <a:sym typeface="Courier New"/>
              </a:rPr>
              <a:t>objectToMock)</a:t>
            </a:r>
            <a:r>
              <a:rPr lang="en" sz="1600">
                <a:solidFill>
                  <a:schemeClr val="dk1"/>
                </a:solidFill>
                <a:highlight>
                  <a:srgbClr val="FFFFFF"/>
                </a:highlight>
                <a:latin typeface="Courier New"/>
                <a:ea typeface="Courier New"/>
                <a:cs typeface="Courier New"/>
                <a:sym typeface="Courier New"/>
              </a:rPr>
              <a:t>.methodToMock(</a:t>
            </a:r>
            <a:r>
              <a:rPr lang="en" sz="1600">
                <a:solidFill>
                  <a:srgbClr val="0000FF"/>
                </a:solidFill>
                <a:highlight>
                  <a:srgbClr val="FFFFFF"/>
                </a:highlight>
                <a:latin typeface="Courier New"/>
                <a:ea typeface="Courier New"/>
                <a:cs typeface="Courier New"/>
                <a:sym typeface="Courier New"/>
              </a:rPr>
              <a:t>anyString()</a:t>
            </a:r>
            <a:r>
              <a:rPr lang="en" sz="1600">
                <a:solidFill>
                  <a:schemeClr val="dk1"/>
                </a:solidFill>
                <a:highlight>
                  <a:srgbClr val="FFFFFF"/>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rPr lang="en" sz="1600">
                <a:solidFill>
                  <a:schemeClr val="dk1"/>
                </a:solidFill>
                <a:highlight>
                  <a:srgbClr val="FFFFFF"/>
                </a:highlight>
                <a:latin typeface="Courier New"/>
                <a:ea typeface="Courier New"/>
                <a:cs typeface="Courier New"/>
                <a:sym typeface="Courier New"/>
              </a:rPr>
              <a:t>doNothing().when(</a:t>
            </a:r>
            <a:r>
              <a:rPr b="1" lang="en" sz="1600">
                <a:solidFill>
                  <a:srgbClr val="660E7A"/>
                </a:solidFill>
                <a:highlight>
                  <a:srgbClr val="FFFFFF"/>
                </a:highlight>
                <a:latin typeface="Courier New"/>
                <a:ea typeface="Courier New"/>
                <a:cs typeface="Courier New"/>
                <a:sym typeface="Courier New"/>
              </a:rPr>
              <a:t>objectToMock)</a:t>
            </a:r>
            <a:r>
              <a:rPr lang="en" sz="1600">
                <a:solidFill>
                  <a:schemeClr val="dk1"/>
                </a:solidFill>
                <a:highlight>
                  <a:srgbClr val="FFFFFF"/>
                </a:highlight>
                <a:latin typeface="Courier New"/>
                <a:ea typeface="Courier New"/>
                <a:cs typeface="Courier New"/>
                <a:sym typeface="Courier New"/>
              </a:rPr>
              <a:t>.methodToMock(</a:t>
            </a:r>
            <a:r>
              <a:rPr lang="en" sz="1600">
                <a:solidFill>
                  <a:srgbClr val="0000FF"/>
                </a:solidFill>
                <a:highlight>
                  <a:srgbClr val="FFFFFF"/>
                </a:highlight>
                <a:latin typeface="Courier New"/>
                <a:ea typeface="Courier New"/>
                <a:cs typeface="Courier New"/>
                <a:sym typeface="Courier New"/>
              </a:rPr>
              <a:t>anyInt()</a:t>
            </a:r>
            <a:r>
              <a:rPr lang="en" sz="1600">
                <a:solidFill>
                  <a:schemeClr val="dk1"/>
                </a:solidFill>
                <a:highlight>
                  <a:srgbClr val="FFFFFF"/>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rPr lang="en" sz="1600">
                <a:solidFill>
                  <a:schemeClr val="dk1"/>
                </a:solidFill>
                <a:highlight>
                  <a:srgbClr val="FFFFFF"/>
                </a:highlight>
                <a:latin typeface="Courier New"/>
                <a:ea typeface="Courier New"/>
                <a:cs typeface="Courier New"/>
                <a:sym typeface="Courier New"/>
              </a:rPr>
              <a:t>doNothing().when(</a:t>
            </a:r>
            <a:r>
              <a:rPr b="1" lang="en" sz="1600">
                <a:solidFill>
                  <a:srgbClr val="660E7A"/>
                </a:solidFill>
                <a:highlight>
                  <a:srgbClr val="FFFFFF"/>
                </a:highlight>
                <a:latin typeface="Courier New"/>
                <a:ea typeface="Courier New"/>
                <a:cs typeface="Courier New"/>
                <a:sym typeface="Courier New"/>
              </a:rPr>
              <a:t>objectToMock)</a:t>
            </a:r>
            <a:r>
              <a:rPr lang="en" sz="1600">
                <a:solidFill>
                  <a:schemeClr val="dk1"/>
                </a:solidFill>
                <a:highlight>
                  <a:srgbClr val="FFFFFF"/>
                </a:highlight>
                <a:latin typeface="Courier New"/>
                <a:ea typeface="Courier New"/>
                <a:cs typeface="Courier New"/>
                <a:sym typeface="Courier New"/>
              </a:rPr>
              <a:t>.methodToMock(</a:t>
            </a:r>
            <a:r>
              <a:rPr lang="en" sz="1600">
                <a:solidFill>
                  <a:srgbClr val="0000FF"/>
                </a:solidFill>
                <a:highlight>
                  <a:srgbClr val="FFFFFF"/>
                </a:highlight>
                <a:latin typeface="Courier New"/>
                <a:ea typeface="Courier New"/>
                <a:cs typeface="Courier New"/>
                <a:sym typeface="Courier New"/>
              </a:rPr>
              <a:t>anyDouble()</a:t>
            </a:r>
            <a:r>
              <a:rPr lang="en" sz="1600">
                <a:solidFill>
                  <a:schemeClr val="dk1"/>
                </a:solidFill>
                <a:highlight>
                  <a:srgbClr val="FFFFFF"/>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rPr lang="en" sz="1600">
                <a:solidFill>
                  <a:schemeClr val="dk1"/>
                </a:solidFill>
                <a:highlight>
                  <a:srgbClr val="FFFFFF"/>
                </a:highlight>
                <a:latin typeface="Courier New"/>
                <a:ea typeface="Courier New"/>
                <a:cs typeface="Courier New"/>
                <a:sym typeface="Courier New"/>
              </a:rPr>
              <a:t>doNothing().when(</a:t>
            </a:r>
            <a:r>
              <a:rPr b="1" lang="en" sz="1600">
                <a:solidFill>
                  <a:srgbClr val="660E7A"/>
                </a:solidFill>
                <a:highlight>
                  <a:srgbClr val="FFFFFF"/>
                </a:highlight>
                <a:latin typeface="Courier New"/>
                <a:ea typeface="Courier New"/>
                <a:cs typeface="Courier New"/>
                <a:sym typeface="Courier New"/>
              </a:rPr>
              <a:t>objectToMock)</a:t>
            </a:r>
            <a:r>
              <a:rPr lang="en" sz="1600">
                <a:solidFill>
                  <a:schemeClr val="dk1"/>
                </a:solidFill>
                <a:highlight>
                  <a:srgbClr val="FFFFFF"/>
                </a:highlight>
                <a:latin typeface="Courier New"/>
                <a:ea typeface="Courier New"/>
                <a:cs typeface="Courier New"/>
                <a:sym typeface="Courier New"/>
              </a:rPr>
              <a:t>.methodToMock(</a:t>
            </a:r>
            <a:r>
              <a:rPr lang="en" sz="1600">
                <a:solidFill>
                  <a:srgbClr val="0000FF"/>
                </a:solidFill>
                <a:highlight>
                  <a:srgbClr val="FFFFFF"/>
                </a:highlight>
                <a:latin typeface="Courier New"/>
                <a:ea typeface="Courier New"/>
                <a:cs typeface="Courier New"/>
                <a:sym typeface="Courier New"/>
              </a:rPr>
              <a:t>any(MyClass.class)</a:t>
            </a:r>
            <a:r>
              <a:rPr lang="en" sz="1600">
                <a:solidFill>
                  <a:schemeClr val="dk1"/>
                </a:solidFill>
                <a:highlight>
                  <a:srgbClr val="FFFFFF"/>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a:solidFill>
                <a:srgbClr val="000000"/>
              </a:solidFill>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sz="14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2" name="Shape 1182"/>
        <p:cNvGrpSpPr/>
        <p:nvPr/>
      </p:nvGrpSpPr>
      <p:grpSpPr>
        <a:xfrm>
          <a:off x="0" y="0"/>
          <a:ext cx="0" cy="0"/>
          <a:chOff x="0" y="0"/>
          <a:chExt cx="0" cy="0"/>
        </a:xfrm>
      </p:grpSpPr>
      <p:sp>
        <p:nvSpPr>
          <p:cNvPr id="1183" name="Google Shape;1183;p57"/>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Bouchonnage</a:t>
            </a:r>
            <a:endParaRPr/>
          </a:p>
        </p:txBody>
      </p:sp>
      <p:sp>
        <p:nvSpPr>
          <p:cNvPr id="1184" name="Google Shape;1184;p57"/>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185" name="Google Shape;1185;p57"/>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186" name="Google Shape;1186;p57"/>
          <p:cNvGrpSpPr/>
          <p:nvPr/>
        </p:nvGrpSpPr>
        <p:grpSpPr>
          <a:xfrm>
            <a:off x="293683" y="574116"/>
            <a:ext cx="309041" cy="403123"/>
            <a:chOff x="590250" y="244200"/>
            <a:chExt cx="407975" cy="532175"/>
          </a:xfrm>
        </p:grpSpPr>
        <p:sp>
          <p:nvSpPr>
            <p:cNvPr id="1187" name="Google Shape;1187;p57"/>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57"/>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57"/>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57"/>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57"/>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57"/>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57"/>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57"/>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57"/>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7"/>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7"/>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7"/>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7"/>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7"/>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01" name="Google Shape;1201;p57"/>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Verification</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rPr lang="en">
                <a:solidFill>
                  <a:srgbClr val="000000"/>
                </a:solidFill>
              </a:rPr>
              <a:t>Mockito propose de vérifier qu’une méthode bouchonnée a bien été appelée, le nombre de fois souhaité, avec les paramètres attendus.</a:t>
            </a:r>
            <a:endParaRPr>
              <a:solidFill>
                <a:srgbClr val="000000"/>
              </a:solidFill>
            </a:endParaRPr>
          </a:p>
          <a:p>
            <a:pPr indent="0" lvl="0" marL="0" rtl="0" algn="l">
              <a:spcBef>
                <a:spcPts val="1000"/>
              </a:spcBef>
              <a:spcAft>
                <a:spcPts val="0"/>
              </a:spcAft>
              <a:buNone/>
            </a:pPr>
            <a:r>
              <a:t/>
            </a:r>
            <a:endParaRPr>
              <a:solidFill>
                <a:srgbClr val="000000"/>
              </a:solidFill>
            </a:endParaRPr>
          </a:p>
          <a:p>
            <a:pPr indent="0" lvl="0" marL="0" rtl="0" algn="l">
              <a:spcBef>
                <a:spcPts val="1000"/>
              </a:spcBef>
              <a:spcAft>
                <a:spcPts val="0"/>
              </a:spcAft>
              <a:buNone/>
            </a:pPr>
            <a:r>
              <a:rPr lang="en">
                <a:solidFill>
                  <a:srgbClr val="000000"/>
                </a:solidFill>
              </a:rPr>
              <a:t>Cela est permis avec la méthode </a:t>
            </a:r>
            <a:r>
              <a:rPr b="1" lang="en">
                <a:solidFill>
                  <a:srgbClr val="000000"/>
                </a:solidFill>
                <a:latin typeface="Roboto Condensed"/>
                <a:ea typeface="Roboto Condensed"/>
                <a:cs typeface="Roboto Condensed"/>
                <a:sym typeface="Roboto Condensed"/>
              </a:rPr>
              <a:t>verify()</a:t>
            </a:r>
            <a:endParaRPr b="1">
              <a:solidFill>
                <a:srgbClr val="000000"/>
              </a:solidFill>
              <a:latin typeface="Roboto Condensed"/>
              <a:ea typeface="Roboto Condensed"/>
              <a:cs typeface="Roboto Condensed"/>
              <a:sym typeface="Roboto Condensed"/>
            </a:endParaRPr>
          </a:p>
          <a:p>
            <a:pPr indent="0" lvl="0" marL="0" rtl="0" algn="l">
              <a:spcBef>
                <a:spcPts val="1000"/>
              </a:spcBef>
              <a:spcAft>
                <a:spcPts val="0"/>
              </a:spcAft>
              <a:buNone/>
            </a:pPr>
            <a:r>
              <a:rPr i="1" lang="en" sz="1800">
                <a:solidFill>
                  <a:schemeClr val="dk1"/>
                </a:solidFill>
                <a:highlight>
                  <a:srgbClr val="FFFFFF"/>
                </a:highlight>
                <a:latin typeface="Courier New"/>
                <a:ea typeface="Courier New"/>
                <a:cs typeface="Courier New"/>
                <a:sym typeface="Courier New"/>
              </a:rPr>
              <a:t>verify</a:t>
            </a:r>
            <a:r>
              <a:rPr lang="en" sz="1800">
                <a:solidFill>
                  <a:schemeClr val="dk1"/>
                </a:solidFill>
                <a:highlight>
                  <a:srgbClr val="FFFFFF"/>
                </a:highlight>
                <a:latin typeface="Courier New"/>
                <a:ea typeface="Courier New"/>
                <a:cs typeface="Courier New"/>
                <a:sym typeface="Courier New"/>
              </a:rPr>
              <a:t>(</a:t>
            </a:r>
            <a:r>
              <a:rPr b="1" lang="en" sz="1800">
                <a:solidFill>
                  <a:srgbClr val="660E7A"/>
                </a:solidFill>
                <a:highlight>
                  <a:srgbClr val="FFFFFF"/>
                </a:highlight>
                <a:latin typeface="Courier New"/>
                <a:ea typeface="Courier New"/>
                <a:cs typeface="Courier New"/>
                <a:sym typeface="Courier New"/>
              </a:rPr>
              <a:t>objectToMock</a:t>
            </a:r>
            <a:r>
              <a:rPr lang="en" sz="1800">
                <a:solidFill>
                  <a:schemeClr val="dk1"/>
                </a:solidFill>
                <a:highlight>
                  <a:srgbClr val="FFFFFF"/>
                </a:highlight>
                <a:latin typeface="Courier New"/>
                <a:ea typeface="Courier New"/>
                <a:cs typeface="Courier New"/>
                <a:sym typeface="Courier New"/>
              </a:rPr>
              <a:t>,</a:t>
            </a:r>
            <a:r>
              <a:rPr i="1" lang="en" sz="1800">
                <a:solidFill>
                  <a:schemeClr val="dk1"/>
                </a:solidFill>
                <a:highlight>
                  <a:srgbClr val="FFFFFF"/>
                </a:highlight>
                <a:latin typeface="Courier New"/>
                <a:ea typeface="Courier New"/>
                <a:cs typeface="Courier New"/>
                <a:sym typeface="Courier New"/>
              </a:rPr>
              <a:t>times</a:t>
            </a:r>
            <a:r>
              <a:rPr lang="en" sz="1800">
                <a:solidFill>
                  <a:schemeClr val="dk1"/>
                </a:solidFill>
                <a:highlight>
                  <a:srgbClr val="FFFFFF"/>
                </a:highlight>
                <a:latin typeface="Courier New"/>
                <a:ea typeface="Courier New"/>
                <a:cs typeface="Courier New"/>
                <a:sym typeface="Courier New"/>
              </a:rPr>
              <a:t>(</a:t>
            </a:r>
            <a:r>
              <a:rPr lang="en" sz="1800">
                <a:solidFill>
                  <a:srgbClr val="0000FF"/>
                </a:solidFill>
                <a:highlight>
                  <a:srgbClr val="FFFFFF"/>
                </a:highlight>
                <a:latin typeface="Courier New"/>
                <a:ea typeface="Courier New"/>
                <a:cs typeface="Courier New"/>
                <a:sym typeface="Courier New"/>
              </a:rPr>
              <a:t>1</a:t>
            </a:r>
            <a:r>
              <a:rPr lang="en" sz="1800">
                <a:solidFill>
                  <a:schemeClr val="dk1"/>
                </a:solidFill>
                <a:highlight>
                  <a:srgbClr val="FFFFFF"/>
                </a:highlight>
                <a:latin typeface="Courier New"/>
                <a:ea typeface="Courier New"/>
                <a:cs typeface="Courier New"/>
                <a:sym typeface="Courier New"/>
              </a:rPr>
              <a:t>)).methodToMock(</a:t>
            </a:r>
            <a:r>
              <a:rPr i="1" lang="en" sz="1800">
                <a:solidFill>
                  <a:schemeClr val="dk1"/>
                </a:solidFill>
                <a:highlight>
                  <a:srgbClr val="FFFFFF"/>
                </a:highlight>
                <a:latin typeface="Courier New"/>
                <a:ea typeface="Courier New"/>
                <a:cs typeface="Courier New"/>
                <a:sym typeface="Courier New"/>
              </a:rPr>
              <a:t>anyInt</a:t>
            </a:r>
            <a:r>
              <a:rPr lang="en" sz="1800">
                <a:solidFill>
                  <a:schemeClr val="dk1"/>
                </a:solidFill>
                <a:highlight>
                  <a:srgbClr val="FFFFFF"/>
                </a:highlight>
                <a:latin typeface="Courier New"/>
                <a:ea typeface="Courier New"/>
                <a:cs typeface="Courier New"/>
                <a:sym typeface="Courier New"/>
              </a:rPr>
              <a:t>());</a:t>
            </a:r>
            <a:endParaRPr sz="1800">
              <a:solidFill>
                <a:schemeClr val="dk1"/>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a:solidFill>
                <a:srgbClr val="000000"/>
              </a:solidFill>
            </a:endParaRPr>
          </a:p>
          <a:p>
            <a:pPr indent="0" lvl="0" marL="0" rtl="0" algn="l">
              <a:spcBef>
                <a:spcPts val="1000"/>
              </a:spcBef>
              <a:spcAft>
                <a:spcPts val="0"/>
              </a:spcAft>
              <a:buNone/>
            </a:pPr>
            <a:r>
              <a:rPr lang="en">
                <a:solidFill>
                  <a:srgbClr val="000000"/>
                </a:solidFill>
              </a:rPr>
              <a:t>Le mécanisme des matchers fonctionne également pour cette méthode</a:t>
            </a:r>
            <a:endParaRPr>
              <a:solidFill>
                <a:srgbClr val="000000"/>
              </a:solidFill>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sz="14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5" name="Shape 1205"/>
        <p:cNvGrpSpPr/>
        <p:nvPr/>
      </p:nvGrpSpPr>
      <p:grpSpPr>
        <a:xfrm>
          <a:off x="0" y="0"/>
          <a:ext cx="0" cy="0"/>
          <a:chOff x="0" y="0"/>
          <a:chExt cx="0" cy="0"/>
        </a:xfrm>
      </p:grpSpPr>
      <p:sp>
        <p:nvSpPr>
          <p:cNvPr id="1206" name="Google Shape;1206;p58"/>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207" name="Google Shape;1207;p58"/>
          <p:cNvSpPr txBox="1"/>
          <p:nvPr/>
        </p:nvSpPr>
        <p:spPr>
          <a:xfrm>
            <a:off x="417900" y="932250"/>
            <a:ext cx="61722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rgbClr val="808000"/>
                </a:solidFill>
                <a:highlight>
                  <a:srgbClr val="FFFFFF"/>
                </a:highlight>
                <a:latin typeface="Courier New"/>
                <a:ea typeface="Courier New"/>
                <a:cs typeface="Courier New"/>
                <a:sym typeface="Courier New"/>
              </a:rPr>
              <a:t>@ExtendWith</a:t>
            </a:r>
            <a:r>
              <a:rPr lang="en" sz="1200">
                <a:solidFill>
                  <a:schemeClr val="dk1"/>
                </a:solidFill>
                <a:highlight>
                  <a:srgbClr val="FFFFFF"/>
                </a:highlight>
                <a:latin typeface="Courier New"/>
                <a:ea typeface="Courier New"/>
                <a:cs typeface="Courier New"/>
                <a:sym typeface="Courier New"/>
              </a:rPr>
              <a:t>(MockitoExtension.</a:t>
            </a:r>
            <a:r>
              <a:rPr b="1" lang="en" sz="1200">
                <a:solidFill>
                  <a:srgbClr val="000080"/>
                </a:solidFill>
                <a:highlight>
                  <a:srgbClr val="FFFFFF"/>
                </a:highlight>
                <a:latin typeface="Courier New"/>
                <a:ea typeface="Courier New"/>
                <a:cs typeface="Courier New"/>
                <a:sym typeface="Courier New"/>
              </a:rPr>
              <a:t>class</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b="1" lang="en" sz="1200">
                <a:solidFill>
                  <a:srgbClr val="000080"/>
                </a:solidFill>
                <a:highlight>
                  <a:srgbClr val="FFFFFF"/>
                </a:highlight>
                <a:latin typeface="Courier New"/>
                <a:ea typeface="Courier New"/>
                <a:cs typeface="Courier New"/>
                <a:sym typeface="Courier New"/>
              </a:rPr>
              <a:t>public class </a:t>
            </a:r>
            <a:r>
              <a:rPr lang="en" sz="1200">
                <a:solidFill>
                  <a:schemeClr val="dk1"/>
                </a:solidFill>
                <a:highlight>
                  <a:srgbClr val="FFFFFF"/>
                </a:highlight>
                <a:latin typeface="Courier New"/>
                <a:ea typeface="Courier New"/>
                <a:cs typeface="Courier New"/>
                <a:sym typeface="Courier New"/>
              </a:rPr>
              <a:t>MyClassTest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808000"/>
                </a:solidFill>
                <a:highlight>
                  <a:srgbClr val="FFFFFF"/>
                </a:highlight>
                <a:latin typeface="Courier New"/>
                <a:ea typeface="Courier New"/>
                <a:cs typeface="Courier New"/>
                <a:sym typeface="Courier New"/>
              </a:rPr>
              <a:t>@Mock</a:t>
            </a:r>
            <a:endParaRPr sz="1200">
              <a:solidFill>
                <a:srgbClr val="808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200">
                <a:solidFill>
                  <a:srgbClr val="808000"/>
                </a:solidFill>
                <a:highlight>
                  <a:srgbClr val="FFFFFF"/>
                </a:highlight>
                <a:latin typeface="Courier New"/>
                <a:ea typeface="Courier New"/>
                <a:cs typeface="Courier New"/>
                <a:sym typeface="Courier New"/>
              </a:rPr>
              <a:t>   </a:t>
            </a:r>
            <a:r>
              <a:rPr b="1" lang="en" sz="1200">
                <a:solidFill>
                  <a:srgbClr val="000080"/>
                </a:solidFill>
                <a:highlight>
                  <a:srgbClr val="FFFFFF"/>
                </a:highlight>
                <a:latin typeface="Courier New"/>
                <a:ea typeface="Courier New"/>
                <a:cs typeface="Courier New"/>
                <a:sym typeface="Courier New"/>
              </a:rPr>
              <a:t>private </a:t>
            </a:r>
            <a:r>
              <a:rPr lang="en" sz="1200">
                <a:solidFill>
                  <a:schemeClr val="dk1"/>
                </a:solidFill>
                <a:highlight>
                  <a:srgbClr val="FFFFFF"/>
                </a:highlight>
                <a:latin typeface="Courier New"/>
                <a:ea typeface="Courier New"/>
                <a:cs typeface="Courier New"/>
                <a:sym typeface="Courier New"/>
              </a:rPr>
              <a:t>MonService </a:t>
            </a:r>
            <a:r>
              <a:rPr b="1" lang="en" sz="1200">
                <a:solidFill>
                  <a:srgbClr val="660E7A"/>
                </a:solidFill>
                <a:highlight>
                  <a:srgbClr val="FFFFFF"/>
                </a:highlight>
                <a:latin typeface="Courier New"/>
                <a:ea typeface="Courier New"/>
                <a:cs typeface="Courier New"/>
                <a:sym typeface="Courier New"/>
              </a:rPr>
              <a:t>objectToMock</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808000"/>
                </a:solidFill>
                <a:highlight>
                  <a:srgbClr val="FFFFFF"/>
                </a:highlight>
                <a:latin typeface="Courier New"/>
                <a:ea typeface="Courier New"/>
                <a:cs typeface="Courier New"/>
                <a:sym typeface="Courier New"/>
              </a:rPr>
              <a:t>@InjectMocks</a:t>
            </a:r>
            <a:endParaRPr sz="1200">
              <a:solidFill>
                <a:srgbClr val="808000"/>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200">
                <a:solidFill>
                  <a:srgbClr val="808000"/>
                </a:solidFill>
                <a:highlight>
                  <a:srgbClr val="FFFFFF"/>
                </a:highlight>
                <a:latin typeface="Courier New"/>
                <a:ea typeface="Courier New"/>
                <a:cs typeface="Courier New"/>
                <a:sym typeface="Courier New"/>
              </a:rPr>
              <a:t>   </a:t>
            </a:r>
            <a:r>
              <a:rPr b="1" lang="en" sz="1200">
                <a:solidFill>
                  <a:srgbClr val="000080"/>
                </a:solidFill>
                <a:highlight>
                  <a:srgbClr val="FFFFFF"/>
                </a:highlight>
                <a:latin typeface="Courier New"/>
                <a:ea typeface="Courier New"/>
                <a:cs typeface="Courier New"/>
                <a:sym typeface="Courier New"/>
              </a:rPr>
              <a:t>private </a:t>
            </a:r>
            <a:r>
              <a:rPr lang="en" sz="1200">
                <a:solidFill>
                  <a:schemeClr val="dk1"/>
                </a:solidFill>
                <a:highlight>
                  <a:srgbClr val="FFFFFF"/>
                </a:highlight>
                <a:latin typeface="Courier New"/>
                <a:ea typeface="Courier New"/>
                <a:cs typeface="Courier New"/>
                <a:sym typeface="Courier New"/>
              </a:rPr>
              <a:t>MyClass </a:t>
            </a:r>
            <a:r>
              <a:rPr b="1" lang="en" sz="1200">
                <a:solidFill>
                  <a:srgbClr val="660E7A"/>
                </a:solidFill>
                <a:highlight>
                  <a:srgbClr val="FFFFFF"/>
                </a:highlight>
                <a:latin typeface="Courier New"/>
                <a:ea typeface="Courier New"/>
                <a:cs typeface="Courier New"/>
                <a:sym typeface="Courier New"/>
              </a:rPr>
              <a:t>myclass</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808000"/>
                </a:solidFill>
                <a:highlight>
                  <a:srgbClr val="FFFFFF"/>
                </a:highlight>
                <a:latin typeface="Courier New"/>
                <a:ea typeface="Courier New"/>
                <a:cs typeface="Courier New"/>
                <a:sym typeface="Courier New"/>
              </a:rPr>
              <a:t>@BeforeEach</a:t>
            </a:r>
            <a:endParaRPr sz="1200">
              <a:solidFill>
                <a:srgbClr val="808000"/>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rgbClr val="808000"/>
                </a:solidFill>
                <a:highlight>
                  <a:srgbClr val="FFFFFF"/>
                </a:highlight>
                <a:latin typeface="Courier New"/>
                <a:ea typeface="Courier New"/>
                <a:cs typeface="Courier New"/>
                <a:sym typeface="Courier New"/>
              </a:rPr>
              <a:t>   </a:t>
            </a:r>
            <a:r>
              <a:rPr b="1" lang="en" sz="1200">
                <a:solidFill>
                  <a:srgbClr val="000080"/>
                </a:solidFill>
                <a:highlight>
                  <a:srgbClr val="FFFFFF"/>
                </a:highlight>
                <a:latin typeface="Courier New"/>
                <a:ea typeface="Courier New"/>
                <a:cs typeface="Courier New"/>
                <a:sym typeface="Courier New"/>
              </a:rPr>
              <a:t>public void </a:t>
            </a:r>
            <a:r>
              <a:rPr lang="en" sz="1200">
                <a:solidFill>
                  <a:schemeClr val="dk1"/>
                </a:solidFill>
                <a:highlight>
                  <a:srgbClr val="FFFFFF"/>
                </a:highlight>
                <a:latin typeface="Courier New"/>
                <a:ea typeface="Courier New"/>
                <a:cs typeface="Courier New"/>
                <a:sym typeface="Courier New"/>
              </a:rPr>
              <a:t>init()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i="1" lang="en" sz="1200">
                <a:solidFill>
                  <a:schemeClr val="dk1"/>
                </a:solidFill>
                <a:highlight>
                  <a:srgbClr val="FFFFFF"/>
                </a:highlight>
                <a:latin typeface="Courier New"/>
                <a:ea typeface="Courier New"/>
                <a:cs typeface="Courier New"/>
                <a:sym typeface="Courier New"/>
              </a:rPr>
              <a:t>doNothing</a:t>
            </a:r>
            <a:r>
              <a:rPr lang="en" sz="1200">
                <a:solidFill>
                  <a:schemeClr val="dk1"/>
                </a:solidFill>
                <a:highlight>
                  <a:srgbClr val="FFFFFF"/>
                </a:highlight>
                <a:latin typeface="Courier New"/>
                <a:ea typeface="Courier New"/>
                <a:cs typeface="Courier New"/>
                <a:sym typeface="Courier New"/>
              </a:rPr>
              <a:t>().when(</a:t>
            </a:r>
            <a:r>
              <a:rPr b="1" lang="en" sz="1200">
                <a:solidFill>
                  <a:srgbClr val="660E7A"/>
                </a:solidFill>
                <a:highlight>
                  <a:srgbClr val="FFFFFF"/>
                </a:highlight>
                <a:latin typeface="Courier New"/>
                <a:ea typeface="Courier New"/>
                <a:cs typeface="Courier New"/>
                <a:sym typeface="Courier New"/>
              </a:rPr>
              <a:t>objectToMock</a:t>
            </a:r>
            <a:r>
              <a:rPr lang="en" sz="1200">
                <a:solidFill>
                  <a:schemeClr val="dk1"/>
                </a:solidFill>
                <a:highlight>
                  <a:srgbClr val="FFFFFF"/>
                </a:highlight>
                <a:latin typeface="Courier New"/>
                <a:ea typeface="Courier New"/>
                <a:cs typeface="Courier New"/>
                <a:sym typeface="Courier New"/>
              </a:rPr>
              <a:t>.methodToMock(</a:t>
            </a:r>
            <a:r>
              <a:rPr i="1" lang="en" sz="1200">
                <a:solidFill>
                  <a:schemeClr val="dk1"/>
                </a:solidFill>
                <a:highlight>
                  <a:srgbClr val="FFFFFF"/>
                </a:highlight>
                <a:latin typeface="Courier New"/>
                <a:ea typeface="Courier New"/>
                <a:cs typeface="Courier New"/>
                <a:sym typeface="Courier New"/>
              </a:rPr>
              <a:t>anyInt</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lang="en" sz="1200">
                <a:solidFill>
                  <a:srgbClr val="808000"/>
                </a:solidFill>
                <a:highlight>
                  <a:srgbClr val="FFFFFF"/>
                </a:highlight>
                <a:latin typeface="Courier New"/>
                <a:ea typeface="Courier New"/>
                <a:cs typeface="Courier New"/>
                <a:sym typeface="Courier New"/>
              </a:rPr>
              <a:t>@Test</a:t>
            </a:r>
            <a:endParaRPr sz="1200">
              <a:solidFill>
                <a:srgbClr val="808000"/>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rgbClr val="808000"/>
                </a:solidFill>
                <a:highlight>
                  <a:srgbClr val="FFFFFF"/>
                </a:highlight>
                <a:latin typeface="Courier New"/>
                <a:ea typeface="Courier New"/>
                <a:cs typeface="Courier New"/>
                <a:sym typeface="Courier New"/>
              </a:rPr>
              <a:t>   </a:t>
            </a:r>
            <a:r>
              <a:rPr b="1" lang="en" sz="1200">
                <a:solidFill>
                  <a:srgbClr val="000080"/>
                </a:solidFill>
                <a:highlight>
                  <a:srgbClr val="FFFFFF"/>
                </a:highlight>
                <a:latin typeface="Courier New"/>
                <a:ea typeface="Courier New"/>
                <a:cs typeface="Courier New"/>
                <a:sym typeface="Courier New"/>
              </a:rPr>
              <a:t>public void </a:t>
            </a:r>
            <a:r>
              <a:rPr lang="en" sz="1200">
                <a:solidFill>
                  <a:schemeClr val="dk1"/>
                </a:solidFill>
                <a:highlight>
                  <a:srgbClr val="FFFFFF"/>
                </a:highlight>
                <a:latin typeface="Courier New"/>
                <a:ea typeface="Courier New"/>
                <a:cs typeface="Courier New"/>
                <a:sym typeface="Courier New"/>
              </a:rPr>
              <a:t>test()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i="1" lang="en" sz="1200">
                <a:solidFill>
                  <a:schemeClr val="dk1"/>
                </a:solidFill>
                <a:highlight>
                  <a:srgbClr val="FFFFFF"/>
                </a:highlight>
                <a:latin typeface="Courier New"/>
                <a:ea typeface="Courier New"/>
                <a:cs typeface="Courier New"/>
                <a:sym typeface="Courier New"/>
              </a:rPr>
              <a:t>assertEquals</a:t>
            </a:r>
            <a:r>
              <a:rPr lang="en" sz="1200">
                <a:solidFill>
                  <a:schemeClr val="dk1"/>
                </a:solidFill>
                <a:highlight>
                  <a:srgbClr val="FFFFFF"/>
                </a:highlight>
                <a:latin typeface="Courier New"/>
                <a:ea typeface="Courier New"/>
                <a:cs typeface="Courier New"/>
                <a:sym typeface="Courier New"/>
              </a:rPr>
              <a:t>(</a:t>
            </a:r>
            <a:r>
              <a:rPr b="1" lang="en" sz="1200">
                <a:solidFill>
                  <a:srgbClr val="008000"/>
                </a:solidFill>
                <a:highlight>
                  <a:srgbClr val="FFFFFF"/>
                </a:highlight>
                <a:latin typeface="Courier New"/>
                <a:ea typeface="Courier New"/>
                <a:cs typeface="Courier New"/>
                <a:sym typeface="Courier New"/>
              </a:rPr>
              <a:t>"test"</a:t>
            </a:r>
            <a:r>
              <a:rPr lang="en" sz="1200">
                <a:solidFill>
                  <a:schemeClr val="dk1"/>
                </a:solidFill>
                <a:highlight>
                  <a:srgbClr val="FFFFFF"/>
                </a:highlight>
                <a:latin typeface="Courier New"/>
                <a:ea typeface="Courier New"/>
                <a:cs typeface="Courier New"/>
                <a:sym typeface="Courier New"/>
              </a:rPr>
              <a:t>,</a:t>
            </a:r>
            <a:r>
              <a:rPr b="1" lang="en" sz="1200">
                <a:solidFill>
                  <a:srgbClr val="660E7A"/>
                </a:solidFill>
                <a:highlight>
                  <a:srgbClr val="FFFFFF"/>
                </a:highlight>
                <a:latin typeface="Courier New"/>
                <a:ea typeface="Courier New"/>
                <a:cs typeface="Courier New"/>
                <a:sym typeface="Courier New"/>
              </a:rPr>
              <a:t>myclass</a:t>
            </a:r>
            <a:r>
              <a:rPr lang="en" sz="1200">
                <a:solidFill>
                  <a:schemeClr val="dk1"/>
                </a:solidFill>
                <a:highlight>
                  <a:srgbClr val="FFFFFF"/>
                </a:highlight>
                <a:latin typeface="Courier New"/>
                <a:ea typeface="Courier New"/>
                <a:cs typeface="Courier New"/>
                <a:sym typeface="Courier New"/>
              </a:rPr>
              <a:t>.methodToTest()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r>
              <a:rPr i="1" lang="en" sz="1200">
                <a:solidFill>
                  <a:schemeClr val="dk1"/>
                </a:solidFill>
                <a:highlight>
                  <a:srgbClr val="FFFFFF"/>
                </a:highlight>
                <a:latin typeface="Courier New"/>
                <a:ea typeface="Courier New"/>
                <a:cs typeface="Courier New"/>
                <a:sym typeface="Courier New"/>
              </a:rPr>
              <a:t>verify</a:t>
            </a:r>
            <a:r>
              <a:rPr lang="en" sz="1200">
                <a:solidFill>
                  <a:schemeClr val="dk1"/>
                </a:solidFill>
                <a:highlight>
                  <a:srgbClr val="FFFFFF"/>
                </a:highlight>
                <a:latin typeface="Courier New"/>
                <a:ea typeface="Courier New"/>
                <a:cs typeface="Courier New"/>
                <a:sym typeface="Courier New"/>
              </a:rPr>
              <a:t>(</a:t>
            </a:r>
            <a:r>
              <a:rPr b="1" lang="en" sz="1200">
                <a:solidFill>
                  <a:srgbClr val="660E7A"/>
                </a:solidFill>
                <a:highlight>
                  <a:srgbClr val="FFFFFF"/>
                </a:highlight>
                <a:latin typeface="Courier New"/>
                <a:ea typeface="Courier New"/>
                <a:cs typeface="Courier New"/>
                <a:sym typeface="Courier New"/>
              </a:rPr>
              <a:t>objectToMock</a:t>
            </a:r>
            <a:r>
              <a:rPr lang="en" sz="1200">
                <a:solidFill>
                  <a:schemeClr val="dk1"/>
                </a:solidFill>
                <a:highlight>
                  <a:srgbClr val="FFFFFF"/>
                </a:highlight>
                <a:latin typeface="Courier New"/>
                <a:ea typeface="Courier New"/>
                <a:cs typeface="Courier New"/>
                <a:sym typeface="Courier New"/>
              </a:rPr>
              <a:t>, </a:t>
            </a:r>
            <a:r>
              <a:rPr i="1" lang="en" sz="1200">
                <a:solidFill>
                  <a:schemeClr val="dk1"/>
                </a:solidFill>
                <a:highlight>
                  <a:srgbClr val="FFFFFF"/>
                </a:highlight>
                <a:latin typeface="Courier New"/>
                <a:ea typeface="Courier New"/>
                <a:cs typeface="Courier New"/>
                <a:sym typeface="Courier New"/>
              </a:rPr>
              <a:t>times</a:t>
            </a:r>
            <a:r>
              <a:rPr lang="en" sz="1200">
                <a:solidFill>
                  <a:schemeClr val="dk1"/>
                </a:solidFill>
                <a:highlight>
                  <a:srgbClr val="FFFFFF"/>
                </a:highlight>
                <a:latin typeface="Courier New"/>
                <a:ea typeface="Courier New"/>
                <a:cs typeface="Courier New"/>
                <a:sym typeface="Courier New"/>
              </a:rPr>
              <a:t>(</a:t>
            </a:r>
            <a:r>
              <a:rPr lang="en" sz="1200">
                <a:solidFill>
                  <a:srgbClr val="0000FF"/>
                </a:solidFill>
                <a:highlight>
                  <a:srgbClr val="FFFFFF"/>
                </a:highlight>
                <a:latin typeface="Courier New"/>
                <a:ea typeface="Courier New"/>
                <a:cs typeface="Courier New"/>
                <a:sym typeface="Courier New"/>
              </a:rPr>
              <a:t>1</a:t>
            </a:r>
            <a:r>
              <a:rPr lang="en" sz="1200">
                <a:solidFill>
                  <a:schemeClr val="dk1"/>
                </a:solidFill>
                <a:highlight>
                  <a:srgbClr val="FFFFFF"/>
                </a:highlight>
                <a:latin typeface="Courier New"/>
                <a:ea typeface="Courier New"/>
                <a:cs typeface="Courier New"/>
                <a:sym typeface="Courier New"/>
              </a:rPr>
              <a:t>)).methodToMock(</a:t>
            </a:r>
            <a:r>
              <a:rPr i="1" lang="en" sz="1200">
                <a:solidFill>
                  <a:schemeClr val="dk1"/>
                </a:solidFill>
                <a:highlight>
                  <a:srgbClr val="FFFFFF"/>
                </a:highlight>
                <a:latin typeface="Courier New"/>
                <a:ea typeface="Courier New"/>
                <a:cs typeface="Courier New"/>
                <a:sym typeface="Courier New"/>
              </a:rPr>
              <a:t>anyInt</a:t>
            </a: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   }</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Clr>
                <a:schemeClr val="dk1"/>
              </a:buClr>
              <a:buSzPts val="1100"/>
              <a:buFont typeface="Arial"/>
              <a:buNone/>
            </a:pPr>
            <a:r>
              <a:rPr lang="en" sz="1200">
                <a:solidFill>
                  <a:schemeClr val="dk1"/>
                </a:solidFill>
                <a:highlight>
                  <a:srgbClr val="FFFFFF"/>
                </a:highlight>
                <a:latin typeface="Courier New"/>
                <a:ea typeface="Courier New"/>
                <a:cs typeface="Courier New"/>
                <a:sym typeface="Courier New"/>
              </a:rPr>
              <a:t>}</a:t>
            </a:r>
            <a:endParaRPr sz="1200">
              <a:solidFill>
                <a:schemeClr val="dk1"/>
              </a:solidFill>
              <a:highlight>
                <a:srgbClr val="FFFFFF"/>
              </a:highlight>
              <a:latin typeface="Courier New"/>
              <a:ea typeface="Courier New"/>
              <a:cs typeface="Courier New"/>
              <a:sym typeface="Courier New"/>
            </a:endParaRPr>
          </a:p>
          <a:p>
            <a:pPr indent="0" lvl="0" marL="0" rtl="0" algn="l">
              <a:spcBef>
                <a:spcPts val="0"/>
              </a:spcBef>
              <a:spcAft>
                <a:spcPts val="0"/>
              </a:spcAft>
              <a:buNone/>
            </a:pPr>
            <a:r>
              <a:t/>
            </a:r>
            <a:endParaRPr sz="1200">
              <a:latin typeface="Roboto Condensed Light"/>
              <a:ea typeface="Roboto Condensed Light"/>
              <a:cs typeface="Roboto Condensed Light"/>
              <a:sym typeface="Roboto Condensed Light"/>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1" name="Shape 1211"/>
        <p:cNvGrpSpPr/>
        <p:nvPr/>
      </p:nvGrpSpPr>
      <p:grpSpPr>
        <a:xfrm>
          <a:off x="0" y="0"/>
          <a:ext cx="0" cy="0"/>
          <a:chOff x="0" y="0"/>
          <a:chExt cx="0" cy="0"/>
        </a:xfrm>
      </p:grpSpPr>
      <p:sp>
        <p:nvSpPr>
          <p:cNvPr id="1212" name="Google Shape;1212;p59"/>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Tests d’intégration</a:t>
            </a:r>
            <a:endParaRPr/>
          </a:p>
        </p:txBody>
      </p:sp>
      <p:sp>
        <p:nvSpPr>
          <p:cNvPr id="1213" name="Google Shape;1213;p59"/>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214" name="Google Shape;1214;p59"/>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215" name="Google Shape;1215;p59"/>
          <p:cNvGrpSpPr/>
          <p:nvPr/>
        </p:nvGrpSpPr>
        <p:grpSpPr>
          <a:xfrm>
            <a:off x="293683" y="574116"/>
            <a:ext cx="309041" cy="403123"/>
            <a:chOff x="590250" y="244200"/>
            <a:chExt cx="407975" cy="532175"/>
          </a:xfrm>
        </p:grpSpPr>
        <p:sp>
          <p:nvSpPr>
            <p:cNvPr id="1216" name="Google Shape;1216;p59"/>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59"/>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59"/>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59"/>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59"/>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59"/>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59"/>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59"/>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59"/>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59"/>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59"/>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59"/>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59"/>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59"/>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30" name="Google Shape;1230;p59"/>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FF9900"/>
                </a:solidFill>
                <a:latin typeface="Roboto Condensed"/>
                <a:ea typeface="Roboto Condensed"/>
                <a:cs typeface="Roboto Condensed"/>
                <a:sym typeface="Roboto Condensed"/>
              </a:rPr>
              <a:t>Philosophie </a:t>
            </a:r>
            <a:endParaRPr>
              <a:solidFill>
                <a:srgbClr val="000000"/>
              </a:solidFill>
            </a:endParaRPr>
          </a:p>
          <a:p>
            <a:pPr indent="0" lvl="0" marL="0" rtl="0" algn="l">
              <a:spcBef>
                <a:spcPts val="1000"/>
              </a:spcBef>
              <a:spcAft>
                <a:spcPts val="0"/>
              </a:spcAft>
              <a:buNone/>
            </a:pPr>
            <a:r>
              <a:rPr lang="en">
                <a:solidFill>
                  <a:srgbClr val="000000"/>
                </a:solidFill>
              </a:rPr>
              <a:t>Une classe de test telle que la précédente ne fait pas intervenir le contexte Spring :  Mockito se charge lui même du cycle de vie des objets.</a:t>
            </a:r>
            <a:endParaRPr>
              <a:solidFill>
                <a:srgbClr val="000000"/>
              </a:solidFill>
            </a:endParaRPr>
          </a:p>
          <a:p>
            <a:pPr indent="0" lvl="0" marL="0" rtl="0" algn="l">
              <a:spcBef>
                <a:spcPts val="1000"/>
              </a:spcBef>
              <a:spcAft>
                <a:spcPts val="0"/>
              </a:spcAft>
              <a:buNone/>
            </a:pPr>
            <a:r>
              <a:t/>
            </a:r>
            <a:endParaRPr>
              <a:solidFill>
                <a:srgbClr val="000000"/>
              </a:solidFill>
            </a:endParaRPr>
          </a:p>
          <a:p>
            <a:pPr indent="0" lvl="0" marL="0" rtl="0" algn="l">
              <a:spcBef>
                <a:spcPts val="1000"/>
              </a:spcBef>
              <a:spcAft>
                <a:spcPts val="0"/>
              </a:spcAft>
              <a:buNone/>
            </a:pPr>
            <a:r>
              <a:rPr lang="en">
                <a:solidFill>
                  <a:srgbClr val="000000"/>
                </a:solidFill>
              </a:rPr>
              <a:t>On considère qu’un test faisant intervenir le contexte Spring est un test d’intégration. Il peut en effet faire interagir plusieurs couches de l’application entre elles, voire toute l’application elle même.</a:t>
            </a:r>
            <a:endParaRPr>
              <a:solidFill>
                <a:srgbClr val="000000"/>
              </a:solidFill>
            </a:endParaRPr>
          </a:p>
          <a:p>
            <a:pPr indent="0" lvl="0" marL="0" marR="0" rtl="0" algn="l">
              <a:lnSpc>
                <a:spcPct val="100000"/>
              </a:lnSpc>
              <a:spcBef>
                <a:spcPts val="1000"/>
              </a:spcBef>
              <a:spcAft>
                <a:spcPts val="0"/>
              </a:spcAft>
              <a:buNone/>
            </a:pPr>
            <a:r>
              <a:t/>
            </a:r>
            <a:endParaRPr sz="14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5"/>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Objet</a:t>
            </a:r>
            <a:endParaRPr/>
          </a:p>
        </p:txBody>
      </p:sp>
      <p:sp>
        <p:nvSpPr>
          <p:cNvPr id="229" name="Google Shape;229;p15"/>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230" name="Google Shape;230;p15"/>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FF9900"/>
                </a:solidFill>
                <a:latin typeface="Roboto Condensed"/>
                <a:ea typeface="Roboto Condensed"/>
                <a:cs typeface="Roboto Condensed"/>
                <a:sym typeface="Roboto Condensed"/>
              </a:rPr>
              <a:t>Diviser pour mieux régner</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Le sens apporté à une classe permet de lui associer une fonction spécifique </a:t>
            </a:r>
            <a:r>
              <a:rPr lang="en"/>
              <a:t>plutôt</a:t>
            </a:r>
            <a:r>
              <a:rPr lang="en"/>
              <a:t> que de créer des Objets “fourre tout” responsables de toute l’application. </a:t>
            </a:r>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0"/>
              </a:spcAft>
              <a:buNone/>
            </a:pPr>
            <a:r>
              <a:rPr lang="en"/>
              <a:t>C’est une extension du </a:t>
            </a:r>
            <a:r>
              <a:rPr b="1" lang="en">
                <a:latin typeface="Roboto Condensed"/>
                <a:ea typeface="Roboto Condensed"/>
                <a:cs typeface="Roboto Condensed"/>
                <a:sym typeface="Roboto Condensed"/>
              </a:rPr>
              <a:t>“Principe de responsabilité unique”</a:t>
            </a:r>
            <a:r>
              <a:rPr lang="en"/>
              <a:t> introduit par la POO. “Une classe ne doit changer que pour une seule raison”.</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231" name="Google Shape;231;p15"/>
          <p:cNvGrpSpPr/>
          <p:nvPr/>
        </p:nvGrpSpPr>
        <p:grpSpPr>
          <a:xfrm>
            <a:off x="293683" y="574116"/>
            <a:ext cx="309041" cy="403123"/>
            <a:chOff x="590250" y="244200"/>
            <a:chExt cx="407975" cy="532175"/>
          </a:xfrm>
        </p:grpSpPr>
        <p:sp>
          <p:nvSpPr>
            <p:cNvPr id="232" name="Google Shape;232;p15"/>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5"/>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5"/>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5"/>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5"/>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5"/>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15"/>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15"/>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15"/>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15"/>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5"/>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5"/>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5"/>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5"/>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4" name="Shape 1234"/>
        <p:cNvGrpSpPr/>
        <p:nvPr/>
      </p:nvGrpSpPr>
      <p:grpSpPr>
        <a:xfrm>
          <a:off x="0" y="0"/>
          <a:ext cx="0" cy="0"/>
          <a:chOff x="0" y="0"/>
          <a:chExt cx="0" cy="0"/>
        </a:xfrm>
      </p:grpSpPr>
      <p:sp>
        <p:nvSpPr>
          <p:cNvPr id="1235" name="Google Shape;1235;p60"/>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Tests d’intégration</a:t>
            </a:r>
            <a:endParaRPr/>
          </a:p>
        </p:txBody>
      </p:sp>
      <p:sp>
        <p:nvSpPr>
          <p:cNvPr id="1236" name="Google Shape;1236;p60"/>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237" name="Google Shape;1237;p60"/>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238" name="Google Shape;1238;p60"/>
          <p:cNvGrpSpPr/>
          <p:nvPr/>
        </p:nvGrpSpPr>
        <p:grpSpPr>
          <a:xfrm>
            <a:off x="293683" y="574116"/>
            <a:ext cx="309041" cy="403123"/>
            <a:chOff x="590250" y="244200"/>
            <a:chExt cx="407975" cy="532175"/>
          </a:xfrm>
        </p:grpSpPr>
        <p:sp>
          <p:nvSpPr>
            <p:cNvPr id="1239" name="Google Shape;1239;p60"/>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0"/>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0"/>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0"/>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0"/>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0"/>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0"/>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0"/>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0"/>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0"/>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0"/>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0"/>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60"/>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60"/>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3" name="Google Shape;1253;p60"/>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FF9900"/>
                </a:solidFill>
                <a:latin typeface="Roboto Condensed"/>
                <a:ea typeface="Roboto Condensed"/>
                <a:cs typeface="Roboto Condensed"/>
                <a:sym typeface="Roboto Condensed"/>
              </a:rPr>
              <a:t>Annotations</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Pour utiliser le contexte Spring sur une classe de test, il faut lui ajouter l’annotation class-level</a:t>
            </a:r>
            <a:r>
              <a:rPr lang="en" sz="1400">
                <a:solidFill>
                  <a:schemeClr val="dk1"/>
                </a:solidFill>
                <a:highlight>
                  <a:srgbClr val="FFFFFF"/>
                </a:highlight>
                <a:latin typeface="Courier New"/>
                <a:ea typeface="Courier New"/>
                <a:cs typeface="Courier New"/>
                <a:sym typeface="Courier New"/>
              </a:rPr>
              <a:t> </a:t>
            </a:r>
            <a:r>
              <a:rPr lang="en" sz="1600">
                <a:solidFill>
                  <a:srgbClr val="808000"/>
                </a:solidFill>
                <a:highlight>
                  <a:schemeClr val="lt1"/>
                </a:highlight>
                <a:latin typeface="Courier New"/>
                <a:ea typeface="Courier New"/>
                <a:cs typeface="Courier New"/>
                <a:sym typeface="Courier New"/>
              </a:rPr>
              <a:t>@ExtendWith</a:t>
            </a:r>
            <a:r>
              <a:rPr lang="en" sz="1600">
                <a:solidFill>
                  <a:schemeClr val="dk1"/>
                </a:solidFill>
                <a:highlight>
                  <a:schemeClr val="lt1"/>
                </a:highlight>
                <a:latin typeface="Courier New"/>
                <a:ea typeface="Courier New"/>
                <a:cs typeface="Courier New"/>
                <a:sym typeface="Courier New"/>
              </a:rPr>
              <a:t>(SpringExtension.</a:t>
            </a:r>
            <a:r>
              <a:rPr b="1" lang="en" sz="1600">
                <a:solidFill>
                  <a:srgbClr val="000080"/>
                </a:solidFill>
                <a:highlight>
                  <a:schemeClr val="lt1"/>
                </a:highlight>
                <a:latin typeface="Courier New"/>
                <a:ea typeface="Courier New"/>
                <a:cs typeface="Courier New"/>
                <a:sym typeface="Courier New"/>
              </a:rPr>
              <a:t>class</a:t>
            </a:r>
            <a:r>
              <a:rPr lang="en" sz="1600">
                <a:solidFill>
                  <a:schemeClr val="dk1"/>
                </a:solidFill>
                <a:highlight>
                  <a:schemeClr val="lt1"/>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Il faut ensuite préciser comment alimenter le contexte la configuration : </a:t>
            </a:r>
            <a:endParaRPr>
              <a:solidFill>
                <a:srgbClr val="000000"/>
              </a:solidFill>
            </a:endParaRPr>
          </a:p>
          <a:p>
            <a:pPr indent="-330200" lvl="0" marL="457200" marR="0" rtl="0" algn="l">
              <a:lnSpc>
                <a:spcPct val="100000"/>
              </a:lnSpc>
              <a:spcBef>
                <a:spcPts val="1000"/>
              </a:spcBef>
              <a:spcAft>
                <a:spcPts val="0"/>
              </a:spcAft>
              <a:buSzPts val="1600"/>
              <a:buFont typeface="Courier New"/>
              <a:buChar char="▰"/>
            </a:pPr>
            <a:r>
              <a:rPr lang="en" sz="1600">
                <a:solidFill>
                  <a:srgbClr val="808000"/>
                </a:solidFill>
                <a:highlight>
                  <a:srgbClr val="FFFFFF"/>
                </a:highlight>
                <a:latin typeface="Courier New"/>
                <a:ea typeface="Courier New"/>
                <a:cs typeface="Courier New"/>
                <a:sym typeface="Courier New"/>
              </a:rPr>
              <a:t>@ContextConfiguration</a:t>
            </a:r>
            <a:r>
              <a:rPr lang="en" sz="1600">
                <a:solidFill>
                  <a:schemeClr val="dk1"/>
                </a:solidFill>
                <a:highlight>
                  <a:srgbClr val="FFFFFF"/>
                </a:highlight>
                <a:latin typeface="Courier New"/>
                <a:ea typeface="Courier New"/>
                <a:cs typeface="Courier New"/>
                <a:sym typeface="Courier New"/>
              </a:rPr>
              <a:t>(classes = {MyConfigurationClass.</a:t>
            </a:r>
            <a:r>
              <a:rPr b="1" lang="en" sz="1600">
                <a:solidFill>
                  <a:srgbClr val="000080"/>
                </a:solidFill>
                <a:highlight>
                  <a:srgbClr val="FFFFFF"/>
                </a:highlight>
                <a:latin typeface="Courier New"/>
                <a:ea typeface="Courier New"/>
                <a:cs typeface="Courier New"/>
                <a:sym typeface="Courier New"/>
              </a:rPr>
              <a:t>class</a:t>
            </a:r>
            <a:r>
              <a:rPr lang="en" sz="1600">
                <a:solidFill>
                  <a:schemeClr val="dk1"/>
                </a:solidFill>
                <a:highlight>
                  <a:srgbClr val="FFFFFF"/>
                </a:highlight>
                <a:latin typeface="Courier New"/>
                <a:ea typeface="Courier New"/>
                <a:cs typeface="Courier New"/>
                <a:sym typeface="Courier New"/>
              </a:rPr>
              <a:t>}) </a:t>
            </a:r>
            <a:r>
              <a:rPr lang="en">
                <a:solidFill>
                  <a:srgbClr val="000000"/>
                </a:solidFill>
              </a:rPr>
              <a:t>permet d’ajouter la classe MyConfigurationClass à la configuration du contexte</a:t>
            </a:r>
            <a:endParaRPr>
              <a:solidFill>
                <a:srgbClr val="000000"/>
              </a:solidFill>
            </a:endParaRPr>
          </a:p>
          <a:p>
            <a:pPr indent="-330200" lvl="0" marL="457200" marR="0" rtl="0" algn="l">
              <a:lnSpc>
                <a:spcPct val="100000"/>
              </a:lnSpc>
              <a:spcBef>
                <a:spcPts val="0"/>
              </a:spcBef>
              <a:spcAft>
                <a:spcPts val="0"/>
              </a:spcAft>
              <a:buSzPts val="1600"/>
              <a:buFont typeface="Courier New"/>
              <a:buChar char="▰"/>
            </a:pPr>
            <a:r>
              <a:rPr lang="en" sz="1600">
                <a:solidFill>
                  <a:srgbClr val="808000"/>
                </a:solidFill>
                <a:highlight>
                  <a:srgbClr val="FFFFFF"/>
                </a:highlight>
                <a:latin typeface="Courier New"/>
                <a:ea typeface="Courier New"/>
                <a:cs typeface="Courier New"/>
                <a:sym typeface="Courier New"/>
              </a:rPr>
              <a:t>@SpringBootTest</a:t>
            </a:r>
            <a:r>
              <a:rPr lang="en">
                <a:solidFill>
                  <a:srgbClr val="000000"/>
                </a:solidFill>
              </a:rPr>
              <a:t> permet de reprendre tout le contexte de l’application. </a:t>
            </a:r>
            <a:r>
              <a:rPr lang="en">
                <a:solidFill>
                  <a:schemeClr val="dk1"/>
                </a:solidFill>
              </a:rPr>
              <a:t>Remplace aussi le </a:t>
            </a:r>
            <a:r>
              <a:rPr lang="en" sz="1600">
                <a:solidFill>
                  <a:srgbClr val="808000"/>
                </a:solidFill>
                <a:highlight>
                  <a:schemeClr val="lt1"/>
                </a:highlight>
                <a:latin typeface="Courier New"/>
                <a:ea typeface="Courier New"/>
                <a:cs typeface="Courier New"/>
                <a:sym typeface="Courier New"/>
              </a:rPr>
              <a:t>@ExtendWith</a:t>
            </a:r>
            <a:endParaRPr>
              <a:solidFill>
                <a:srgbClr val="000000"/>
              </a:solidFill>
            </a:endParaRPr>
          </a:p>
          <a:p>
            <a:pPr indent="0" lvl="0" marL="457200" marR="0" rtl="0" algn="l">
              <a:lnSpc>
                <a:spcPct val="100000"/>
              </a:lnSpc>
              <a:spcBef>
                <a:spcPts val="1000"/>
              </a:spcBef>
              <a:spcAft>
                <a:spcPts val="0"/>
              </a:spcAft>
              <a:buNone/>
            </a:pPr>
            <a:r>
              <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Clr>
                <a:srgbClr val="000000"/>
              </a:buClr>
              <a:buSzPts val="1100"/>
              <a:buFont typeface="Arial"/>
              <a:buNone/>
            </a:pPr>
            <a:r>
              <a:t/>
            </a:r>
            <a:endParaRPr>
              <a:solidFill>
                <a:srgbClr val="000000"/>
              </a:solidFill>
            </a:endParaRPr>
          </a:p>
          <a:p>
            <a:pPr indent="0" lvl="0" marL="0" marR="0" rtl="0" algn="l">
              <a:lnSpc>
                <a:spcPct val="100000"/>
              </a:lnSpc>
              <a:spcBef>
                <a:spcPts val="1000"/>
              </a:spcBef>
              <a:spcAft>
                <a:spcPts val="0"/>
              </a:spcAft>
              <a:buNone/>
            </a:pPr>
            <a:r>
              <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7" name="Shape 1257"/>
        <p:cNvGrpSpPr/>
        <p:nvPr/>
      </p:nvGrpSpPr>
      <p:grpSpPr>
        <a:xfrm>
          <a:off x="0" y="0"/>
          <a:ext cx="0" cy="0"/>
          <a:chOff x="0" y="0"/>
          <a:chExt cx="0" cy="0"/>
        </a:xfrm>
      </p:grpSpPr>
      <p:sp>
        <p:nvSpPr>
          <p:cNvPr id="1258" name="Google Shape;1258;p61"/>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Tests d’intégration</a:t>
            </a:r>
            <a:endParaRPr/>
          </a:p>
        </p:txBody>
      </p:sp>
      <p:sp>
        <p:nvSpPr>
          <p:cNvPr id="1259" name="Google Shape;1259;p61"/>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260" name="Google Shape;1260;p61"/>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261" name="Google Shape;1261;p61"/>
          <p:cNvGrpSpPr/>
          <p:nvPr/>
        </p:nvGrpSpPr>
        <p:grpSpPr>
          <a:xfrm>
            <a:off x="293683" y="574116"/>
            <a:ext cx="309041" cy="403123"/>
            <a:chOff x="590250" y="244200"/>
            <a:chExt cx="407975" cy="532175"/>
          </a:xfrm>
        </p:grpSpPr>
        <p:sp>
          <p:nvSpPr>
            <p:cNvPr id="1262" name="Google Shape;1262;p61"/>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61"/>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61"/>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61"/>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61"/>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61"/>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61"/>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61"/>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61"/>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61"/>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61"/>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61"/>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61"/>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61"/>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6" name="Google Shape;1276;p61"/>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b="1" lang="en">
                <a:solidFill>
                  <a:srgbClr val="FF9900"/>
                </a:solidFill>
                <a:latin typeface="Roboto Condensed"/>
                <a:ea typeface="Roboto Condensed"/>
                <a:cs typeface="Roboto Condensed"/>
                <a:sym typeface="Roboto Condensed"/>
              </a:rPr>
              <a:t>Injections</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Une classe de en contexte Spring peut donc bénéficier de l’injection des dépendances, comme le ferait l’application.</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Il est donc possible d’y injécter</a:t>
            </a:r>
            <a:endParaRPr>
              <a:solidFill>
                <a:srgbClr val="000000"/>
              </a:solidFill>
            </a:endParaRPr>
          </a:p>
          <a:p>
            <a:pPr indent="-355600" lvl="0" marL="457200" marR="0" rtl="0" algn="l">
              <a:lnSpc>
                <a:spcPct val="100000"/>
              </a:lnSpc>
              <a:spcBef>
                <a:spcPts val="1000"/>
              </a:spcBef>
              <a:spcAft>
                <a:spcPts val="0"/>
              </a:spcAft>
              <a:buClr>
                <a:srgbClr val="000000"/>
              </a:buClr>
              <a:buSzPts val="2000"/>
              <a:buChar char="▰"/>
            </a:pPr>
            <a:r>
              <a:rPr lang="en">
                <a:solidFill>
                  <a:srgbClr val="000000"/>
                </a:solidFill>
              </a:rPr>
              <a:t>Un service pour vérifier qu’il peut bien récupérer des données de la base et les exploiter (En l’état, seule l’injection via</a:t>
            </a:r>
            <a:r>
              <a:rPr lang="en" sz="1600">
                <a:solidFill>
                  <a:srgbClr val="000000"/>
                </a:solidFill>
              </a:rPr>
              <a:t> </a:t>
            </a:r>
            <a:r>
              <a:rPr lang="en" sz="1600">
                <a:solidFill>
                  <a:srgbClr val="9E880D"/>
                </a:solidFill>
                <a:highlight>
                  <a:srgbClr val="FFFFFF"/>
                </a:highlight>
                <a:latin typeface="Courier New"/>
                <a:ea typeface="Courier New"/>
                <a:cs typeface="Courier New"/>
                <a:sym typeface="Courier New"/>
              </a:rPr>
              <a:t>@Autowired</a:t>
            </a:r>
            <a:r>
              <a:rPr lang="en">
                <a:solidFill>
                  <a:srgbClr val="000000"/>
                </a:solidFill>
              </a:rPr>
              <a:t> fonctionne dans les tests)</a:t>
            </a:r>
            <a:endParaRPr>
              <a:solidFill>
                <a:srgbClr val="000000"/>
              </a:solidFill>
            </a:endParaRPr>
          </a:p>
          <a:p>
            <a:pPr indent="-355600" lvl="0" marL="457200" marR="0" rtl="0" algn="l">
              <a:lnSpc>
                <a:spcPct val="100000"/>
              </a:lnSpc>
              <a:spcBef>
                <a:spcPts val="0"/>
              </a:spcBef>
              <a:spcAft>
                <a:spcPts val="0"/>
              </a:spcAft>
              <a:buClr>
                <a:srgbClr val="000000"/>
              </a:buClr>
              <a:buSzPts val="2000"/>
              <a:buChar char="▰"/>
            </a:pPr>
            <a:r>
              <a:rPr lang="en">
                <a:solidFill>
                  <a:srgbClr val="000000"/>
                </a:solidFill>
              </a:rPr>
              <a:t>Un controller REST pour vérifier que la stack globale fonctionne</a:t>
            </a:r>
            <a:endParaRPr>
              <a:solidFill>
                <a:srgbClr val="000000"/>
              </a:solidFill>
            </a:endParaRPr>
          </a:p>
          <a:p>
            <a:pPr indent="0" lvl="0" marL="457200" marR="0" rtl="0" algn="l">
              <a:lnSpc>
                <a:spcPct val="100000"/>
              </a:lnSpc>
              <a:spcBef>
                <a:spcPts val="1000"/>
              </a:spcBef>
              <a:spcAft>
                <a:spcPts val="0"/>
              </a:spcAft>
              <a:buNone/>
            </a:pPr>
            <a:r>
              <a:t/>
            </a:r>
            <a:endParaRPr>
              <a:solidFill>
                <a:srgbClr val="000000"/>
              </a:solidFill>
            </a:endParaRPr>
          </a:p>
          <a:p>
            <a:pPr indent="0" lvl="0" marL="457200" marR="0" rtl="0" algn="l">
              <a:lnSpc>
                <a:spcPct val="100000"/>
              </a:lnSpc>
              <a:spcBef>
                <a:spcPts val="1000"/>
              </a:spcBef>
              <a:spcAft>
                <a:spcPts val="0"/>
              </a:spcAft>
              <a:buNone/>
            </a:pPr>
            <a:r>
              <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0" name="Shape 1280"/>
        <p:cNvGrpSpPr/>
        <p:nvPr/>
      </p:nvGrpSpPr>
      <p:grpSpPr>
        <a:xfrm>
          <a:off x="0" y="0"/>
          <a:ext cx="0" cy="0"/>
          <a:chOff x="0" y="0"/>
          <a:chExt cx="0" cy="0"/>
        </a:xfrm>
      </p:grpSpPr>
      <p:sp>
        <p:nvSpPr>
          <p:cNvPr id="1281" name="Google Shape;1281;p62"/>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pic>
        <p:nvPicPr>
          <p:cNvPr id="1282" name="Google Shape;1282;p62"/>
          <p:cNvPicPr preferRelativeResize="0"/>
          <p:nvPr/>
        </p:nvPicPr>
        <p:blipFill>
          <a:blip r:embed="rId3">
            <a:alphaModFix/>
          </a:blip>
          <a:stretch>
            <a:fillRect/>
          </a:stretch>
        </p:blipFill>
        <p:spPr>
          <a:xfrm>
            <a:off x="4412775" y="379150"/>
            <a:ext cx="4572000" cy="3076575"/>
          </a:xfrm>
          <a:prstGeom prst="rect">
            <a:avLst/>
          </a:prstGeom>
          <a:noFill/>
          <a:ln>
            <a:noFill/>
          </a:ln>
        </p:spPr>
      </p:pic>
      <p:sp>
        <p:nvSpPr>
          <p:cNvPr id="1283" name="Google Shape;1283;p62"/>
          <p:cNvSpPr txBox="1"/>
          <p:nvPr/>
        </p:nvSpPr>
        <p:spPr>
          <a:xfrm>
            <a:off x="226750" y="1288850"/>
            <a:ext cx="3830700" cy="80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rgbClr val="D26F00"/>
                </a:solidFill>
                <a:latin typeface="Roboto Condensed"/>
                <a:ea typeface="Roboto Condensed"/>
                <a:cs typeface="Roboto Condensed"/>
                <a:sym typeface="Roboto Condensed"/>
              </a:rPr>
              <a:t>Les tests ne doivent pas utiliser les environnements de production pour leurs données !!</a:t>
            </a:r>
            <a:endParaRPr b="1" sz="2500">
              <a:solidFill>
                <a:srgbClr val="D26F00"/>
              </a:solidFill>
              <a:latin typeface="Roboto Condensed"/>
              <a:ea typeface="Roboto Condensed"/>
              <a:cs typeface="Roboto Condensed"/>
              <a:sym typeface="Roboto Condensed"/>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sp>
        <p:nvSpPr>
          <p:cNvPr id="1288" name="Google Shape;1288;p63"/>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Tests d’intégration</a:t>
            </a:r>
            <a:endParaRPr/>
          </a:p>
        </p:txBody>
      </p:sp>
      <p:sp>
        <p:nvSpPr>
          <p:cNvPr id="1289" name="Google Shape;1289;p63"/>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290" name="Google Shape;1290;p63"/>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291" name="Google Shape;1291;p63"/>
          <p:cNvGrpSpPr/>
          <p:nvPr/>
        </p:nvGrpSpPr>
        <p:grpSpPr>
          <a:xfrm>
            <a:off x="293683" y="574116"/>
            <a:ext cx="309041" cy="403123"/>
            <a:chOff x="590250" y="244200"/>
            <a:chExt cx="407975" cy="532175"/>
          </a:xfrm>
        </p:grpSpPr>
        <p:sp>
          <p:nvSpPr>
            <p:cNvPr id="1292" name="Google Shape;1292;p63"/>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63"/>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63"/>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63"/>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63"/>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63"/>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63"/>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63"/>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63"/>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63"/>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63"/>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63"/>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63"/>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63"/>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6" name="Google Shape;1306;p63"/>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Properties</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Il est vivement recommandé d’utiliser un fichier de configuration application.properties ou application.yml différent pour les tests.</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Il doit se trouver dans src/test/resources.</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457200" marR="0" rtl="0" algn="l">
              <a:lnSpc>
                <a:spcPct val="100000"/>
              </a:lnSpc>
              <a:spcBef>
                <a:spcPts val="1000"/>
              </a:spcBef>
              <a:spcAft>
                <a:spcPts val="0"/>
              </a:spcAft>
              <a:buNone/>
            </a:pPr>
            <a:r>
              <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0" name="Shape 1310"/>
        <p:cNvGrpSpPr/>
        <p:nvPr/>
      </p:nvGrpSpPr>
      <p:grpSpPr>
        <a:xfrm>
          <a:off x="0" y="0"/>
          <a:ext cx="0" cy="0"/>
          <a:chOff x="0" y="0"/>
          <a:chExt cx="0" cy="0"/>
        </a:xfrm>
      </p:grpSpPr>
      <p:sp>
        <p:nvSpPr>
          <p:cNvPr id="1311" name="Google Shape;1311;p64"/>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Tests d’intégration</a:t>
            </a:r>
            <a:endParaRPr/>
          </a:p>
        </p:txBody>
      </p:sp>
      <p:sp>
        <p:nvSpPr>
          <p:cNvPr id="1312" name="Google Shape;1312;p64"/>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1313" name="Google Shape;1313;p64"/>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1314" name="Google Shape;1314;p64"/>
          <p:cNvGrpSpPr/>
          <p:nvPr/>
        </p:nvGrpSpPr>
        <p:grpSpPr>
          <a:xfrm>
            <a:off x="293683" y="574116"/>
            <a:ext cx="309041" cy="403123"/>
            <a:chOff x="590250" y="244200"/>
            <a:chExt cx="407975" cy="532175"/>
          </a:xfrm>
        </p:grpSpPr>
        <p:sp>
          <p:nvSpPr>
            <p:cNvPr id="1315" name="Google Shape;1315;p64"/>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4"/>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4"/>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4"/>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4"/>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64"/>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64"/>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64"/>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64"/>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64"/>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64"/>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64"/>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64"/>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64"/>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9" name="Google Shape;1329;p64"/>
          <p:cNvSpPr txBox="1"/>
          <p:nvPr>
            <p:ph idx="1" type="body"/>
          </p:nvPr>
        </p:nvSpPr>
        <p:spPr>
          <a:xfrm>
            <a:off x="471500" y="12872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Surcharge des properties</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Il est possible de surcharger spécifiquement certaines properties depuis un fichier supplémentaire, ou certaines valeurs spécifiques via l’annotation class-level </a:t>
            </a:r>
            <a:r>
              <a:rPr lang="en" sz="1600">
                <a:solidFill>
                  <a:srgbClr val="808000"/>
                </a:solidFill>
                <a:highlight>
                  <a:srgbClr val="FFFFFF"/>
                </a:highlight>
                <a:latin typeface="Courier New"/>
                <a:ea typeface="Courier New"/>
                <a:cs typeface="Courier New"/>
                <a:sym typeface="Courier New"/>
              </a:rPr>
              <a:t>@TestPropertySource</a:t>
            </a:r>
            <a:endParaRPr sz="1600">
              <a:solidFill>
                <a:srgbClr val="80800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Clr>
                <a:schemeClr val="dk1"/>
              </a:buClr>
              <a:buSzPts val="1100"/>
              <a:buFont typeface="Arial"/>
              <a:buNone/>
            </a:pPr>
            <a:r>
              <a:rPr lang="en" sz="1600">
                <a:solidFill>
                  <a:srgbClr val="808000"/>
                </a:solidFill>
                <a:highlight>
                  <a:srgbClr val="FFFFFF"/>
                </a:highlight>
                <a:latin typeface="Courier New"/>
                <a:ea typeface="Courier New"/>
                <a:cs typeface="Courier New"/>
                <a:sym typeface="Courier New"/>
              </a:rPr>
              <a:t>@TestPropertySource</a:t>
            </a:r>
            <a:r>
              <a:rPr lang="en" sz="1600">
                <a:solidFill>
                  <a:schemeClr val="dk1"/>
                </a:solidFill>
                <a:highlight>
                  <a:srgbClr val="FFFFFF"/>
                </a:highlight>
                <a:latin typeface="Courier New"/>
                <a:ea typeface="Courier New"/>
                <a:cs typeface="Courier New"/>
                <a:sym typeface="Courier New"/>
              </a:rPr>
              <a:t>(locations = </a:t>
            </a:r>
            <a:r>
              <a:rPr b="1" lang="en" sz="1600">
                <a:solidFill>
                  <a:srgbClr val="008000"/>
                </a:solidFill>
                <a:highlight>
                  <a:srgbClr val="FFFFFF"/>
                </a:highlight>
                <a:latin typeface="Courier New"/>
                <a:ea typeface="Courier New"/>
                <a:cs typeface="Courier New"/>
                <a:sym typeface="Courier New"/>
              </a:rPr>
              <a:t>"/file.properties"</a:t>
            </a:r>
            <a:r>
              <a:rPr lang="en" sz="1600">
                <a:solidFill>
                  <a:schemeClr val="dk1"/>
                </a:solidFill>
                <a:highlight>
                  <a:srgbClr val="FFFFFF"/>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Clr>
                <a:schemeClr val="dk1"/>
              </a:buClr>
              <a:buSzPts val="1100"/>
              <a:buFont typeface="Arial"/>
              <a:buNone/>
            </a:pPr>
            <a:r>
              <a:rPr lang="en" sz="1600">
                <a:solidFill>
                  <a:schemeClr val="dk1"/>
                </a:solidFill>
                <a:highlight>
                  <a:srgbClr val="FFFFFF"/>
                </a:highlight>
                <a:latin typeface="Courier New"/>
                <a:ea typeface="Courier New"/>
                <a:cs typeface="Courier New"/>
                <a:sym typeface="Courier New"/>
              </a:rPr>
              <a:t>       properties = </a:t>
            </a:r>
            <a:r>
              <a:rPr b="1" lang="en" sz="1600">
                <a:solidFill>
                  <a:srgbClr val="008000"/>
                </a:solidFill>
                <a:highlight>
                  <a:srgbClr val="FFFFFF"/>
                </a:highlight>
                <a:latin typeface="Courier New"/>
                <a:ea typeface="Courier New"/>
                <a:cs typeface="Courier New"/>
                <a:sym typeface="Courier New"/>
              </a:rPr>
              <a:t>"com.example.key=value"</a:t>
            </a:r>
            <a:r>
              <a:rPr lang="en" sz="1600">
                <a:solidFill>
                  <a:schemeClr val="dk1"/>
                </a:solidFill>
                <a:highlight>
                  <a:srgbClr val="FFFFFF"/>
                </a:highlight>
                <a:latin typeface="Courier New"/>
                <a:ea typeface="Courier New"/>
                <a:cs typeface="Courier New"/>
                <a:sym typeface="Courier New"/>
              </a:rPr>
              <a:t>)</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rPr lang="en">
                <a:solidFill>
                  <a:srgbClr val="000000"/>
                </a:solidFill>
              </a:rPr>
              <a:t>L’exemple ci-dessus charge le contenu du fichier file.properties, et écrase la valeur de la clé “com.example.key” par la valeur “value”</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457200" marR="0" rtl="0" algn="l">
              <a:lnSpc>
                <a:spcPct val="100000"/>
              </a:lnSpc>
              <a:spcBef>
                <a:spcPts val="1000"/>
              </a:spcBef>
              <a:spcAft>
                <a:spcPts val="0"/>
              </a:spcAft>
              <a:buNone/>
            </a:pPr>
            <a:r>
              <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600">
              <a:solidFill>
                <a:schemeClr val="dk1"/>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marR="0" rtl="0" algn="l">
              <a:lnSpc>
                <a:spcPct val="100000"/>
              </a:lnSpc>
              <a:spcBef>
                <a:spcPts val="1000"/>
              </a:spcBef>
              <a:spcAft>
                <a:spcPts val="0"/>
              </a:spcAft>
              <a:buNone/>
            </a:pPr>
            <a:r>
              <a:rPr lang="en">
                <a:solidFill>
                  <a:srgbClr val="000000"/>
                </a:solidFill>
              </a:rPr>
              <a:t>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0"/>
              </a:spcAft>
              <a:buNone/>
            </a:pPr>
            <a:r>
              <a:t/>
            </a:r>
            <a:endParaRPr>
              <a:solidFill>
                <a:srgbClr val="000000"/>
              </a:solidFill>
            </a:endParaRPr>
          </a:p>
          <a:p>
            <a:pPr indent="0" lvl="0" marL="0" marR="0" rtl="0" algn="l">
              <a:lnSpc>
                <a:spcPct val="100000"/>
              </a:lnSpc>
              <a:spcBef>
                <a:spcPts val="1000"/>
              </a:spcBef>
              <a:spcAft>
                <a:spcPts val="1000"/>
              </a:spcAft>
              <a:buNone/>
            </a:pPr>
            <a:r>
              <a:t/>
            </a:r>
            <a:endParaRPr>
              <a:solidFill>
                <a:srgbClr val="00000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16"/>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Modèle n-tiers</a:t>
            </a:r>
            <a:endParaRPr/>
          </a:p>
        </p:txBody>
      </p:sp>
      <p:sp>
        <p:nvSpPr>
          <p:cNvPr id="251" name="Google Shape;251;p16"/>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252" name="Google Shape;252;p16"/>
          <p:cNvSpPr txBox="1"/>
          <p:nvPr>
            <p:ph idx="1" type="body"/>
          </p:nvPr>
        </p:nvSpPr>
        <p:spPr>
          <a:xfrm>
            <a:off x="814275" y="1439625"/>
            <a:ext cx="7443000" cy="2461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t/>
            </a:r>
            <a:endParaRPr/>
          </a:p>
          <a:p>
            <a:pPr indent="0" lvl="0" marL="0" rtl="0" algn="l">
              <a:spcBef>
                <a:spcPts val="1000"/>
              </a:spcBef>
              <a:spcAft>
                <a:spcPts val="0"/>
              </a:spcAft>
              <a:buNone/>
            </a:pPr>
            <a:r>
              <a:t/>
            </a:r>
            <a:endParaRPr sz="1100">
              <a:solidFill>
                <a:srgbClr val="000080"/>
              </a:solidFill>
              <a:highlight>
                <a:srgbClr val="FFFFFF"/>
              </a:highlight>
              <a:latin typeface="Courier New"/>
              <a:ea typeface="Courier New"/>
              <a:cs typeface="Courier New"/>
              <a:sym typeface="Courier New"/>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grpSp>
        <p:nvGrpSpPr>
          <p:cNvPr id="253" name="Google Shape;253;p16"/>
          <p:cNvGrpSpPr/>
          <p:nvPr/>
        </p:nvGrpSpPr>
        <p:grpSpPr>
          <a:xfrm>
            <a:off x="293683" y="574116"/>
            <a:ext cx="309041" cy="403123"/>
            <a:chOff x="590250" y="244200"/>
            <a:chExt cx="407975" cy="532175"/>
          </a:xfrm>
        </p:grpSpPr>
        <p:sp>
          <p:nvSpPr>
            <p:cNvPr id="254" name="Google Shape;254;p16"/>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6"/>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6"/>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6"/>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6"/>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6"/>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6"/>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6"/>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6"/>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6"/>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6"/>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6"/>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6"/>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6"/>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 name="Google Shape;268;p16"/>
          <p:cNvSpPr txBox="1"/>
          <p:nvPr>
            <p:ph idx="1" type="body"/>
          </p:nvPr>
        </p:nvSpPr>
        <p:spPr>
          <a:xfrm>
            <a:off x="471500" y="15920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Plusieurs strates pour autant d’usages</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L’une des conceptualisations de cette séparation des tâches au sein des classes d’une application a été théorisée par la création du modèle n-tiers.</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t/>
            </a:r>
            <a:endParaRPr/>
          </a:p>
          <a:p>
            <a:pPr indent="0" lvl="0" marL="0" marR="0" rtl="0" algn="l">
              <a:lnSpc>
                <a:spcPct val="100000"/>
              </a:lnSpc>
              <a:spcBef>
                <a:spcPts val="1000"/>
              </a:spcBef>
              <a:spcAft>
                <a:spcPts val="0"/>
              </a:spcAft>
              <a:buNone/>
            </a:pPr>
            <a:r>
              <a:rPr lang="en"/>
              <a:t>Dans cette architecture, l’application est divisée en au moins trois couches:</a:t>
            </a:r>
            <a:endParaRPr/>
          </a:p>
          <a:p>
            <a:pPr indent="-355600" lvl="0" marL="457200" marR="0" rtl="0" algn="l">
              <a:lnSpc>
                <a:spcPct val="100000"/>
              </a:lnSpc>
              <a:spcBef>
                <a:spcPts val="1000"/>
              </a:spcBef>
              <a:spcAft>
                <a:spcPts val="0"/>
              </a:spcAft>
              <a:buSzPts val="2000"/>
              <a:buChar char="▰"/>
            </a:pPr>
            <a:r>
              <a:rPr lang="en"/>
              <a:t>La présentation</a:t>
            </a:r>
            <a:endParaRPr/>
          </a:p>
          <a:p>
            <a:pPr indent="-355600" lvl="0" marL="457200" marR="0" rtl="0" algn="l">
              <a:lnSpc>
                <a:spcPct val="100000"/>
              </a:lnSpc>
              <a:spcBef>
                <a:spcPts val="0"/>
              </a:spcBef>
              <a:spcAft>
                <a:spcPts val="0"/>
              </a:spcAft>
              <a:buSzPts val="2000"/>
              <a:buChar char="▰"/>
            </a:pPr>
            <a:r>
              <a:rPr lang="en"/>
              <a:t>La logique</a:t>
            </a:r>
            <a:endParaRPr/>
          </a:p>
          <a:p>
            <a:pPr indent="-355600" lvl="0" marL="457200" marR="0" rtl="0" algn="l">
              <a:lnSpc>
                <a:spcPct val="100000"/>
              </a:lnSpc>
              <a:spcBef>
                <a:spcPts val="0"/>
              </a:spcBef>
              <a:spcAft>
                <a:spcPts val="0"/>
              </a:spcAft>
              <a:buSzPts val="2000"/>
              <a:buChar char="▰"/>
            </a:pPr>
            <a:r>
              <a:rPr lang="en"/>
              <a:t>La persistance des données</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17"/>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sp>
        <p:nvSpPr>
          <p:cNvPr id="274" name="Google Shape;274;p17"/>
          <p:cNvSpPr/>
          <p:nvPr/>
        </p:nvSpPr>
        <p:spPr>
          <a:xfrm>
            <a:off x="1378750" y="1383475"/>
            <a:ext cx="942900" cy="600000"/>
          </a:xfrm>
          <a:prstGeom prst="rect">
            <a:avLst/>
          </a:prstGeom>
          <a:solidFill>
            <a:srgbClr val="FF9800"/>
          </a:solidFill>
          <a:ln cap="flat" cmpd="sng" w="38100">
            <a:solidFill>
              <a:srgbClr val="D26F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Classe 1</a:t>
            </a:r>
            <a:endParaRPr/>
          </a:p>
        </p:txBody>
      </p:sp>
      <p:sp>
        <p:nvSpPr>
          <p:cNvPr id="275" name="Google Shape;275;p17"/>
          <p:cNvSpPr/>
          <p:nvPr/>
        </p:nvSpPr>
        <p:spPr>
          <a:xfrm>
            <a:off x="1378750" y="2957550"/>
            <a:ext cx="942900" cy="600000"/>
          </a:xfrm>
          <a:prstGeom prst="rect">
            <a:avLst/>
          </a:prstGeom>
          <a:solidFill>
            <a:srgbClr val="FF9800"/>
          </a:solidFill>
          <a:ln cap="flat" cmpd="sng" w="38100">
            <a:solidFill>
              <a:srgbClr val="D26F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a:t>Classe 2</a:t>
            </a:r>
            <a:endParaRPr/>
          </a:p>
        </p:txBody>
      </p:sp>
      <p:sp>
        <p:nvSpPr>
          <p:cNvPr id="276" name="Google Shape;276;p17"/>
          <p:cNvSpPr/>
          <p:nvPr/>
        </p:nvSpPr>
        <p:spPr>
          <a:xfrm>
            <a:off x="3462350" y="1383475"/>
            <a:ext cx="942900" cy="600000"/>
          </a:xfrm>
          <a:prstGeom prst="rect">
            <a:avLst/>
          </a:prstGeom>
          <a:solidFill>
            <a:srgbClr val="85A05B"/>
          </a:solidFill>
          <a:ln cap="flat" cmpd="sng" w="38100">
            <a:solidFill>
              <a:srgbClr val="728A4E"/>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Classe 3</a:t>
            </a:r>
            <a:endParaRPr/>
          </a:p>
        </p:txBody>
      </p:sp>
      <p:sp>
        <p:nvSpPr>
          <p:cNvPr id="277" name="Google Shape;277;p17"/>
          <p:cNvSpPr/>
          <p:nvPr/>
        </p:nvSpPr>
        <p:spPr>
          <a:xfrm>
            <a:off x="3462350" y="2957550"/>
            <a:ext cx="942900" cy="600000"/>
          </a:xfrm>
          <a:prstGeom prst="rect">
            <a:avLst/>
          </a:prstGeom>
          <a:solidFill>
            <a:srgbClr val="85A05B"/>
          </a:solidFill>
          <a:ln cap="flat" cmpd="sng" w="38100">
            <a:solidFill>
              <a:srgbClr val="728A4E"/>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a:t>Classe 4</a:t>
            </a:r>
            <a:endParaRPr/>
          </a:p>
        </p:txBody>
      </p:sp>
      <p:sp>
        <p:nvSpPr>
          <p:cNvPr id="278" name="Google Shape;278;p17"/>
          <p:cNvSpPr/>
          <p:nvPr/>
        </p:nvSpPr>
        <p:spPr>
          <a:xfrm>
            <a:off x="5570950" y="1383475"/>
            <a:ext cx="942900" cy="600000"/>
          </a:xfrm>
          <a:prstGeom prst="rect">
            <a:avLst/>
          </a:prstGeom>
          <a:solidFill>
            <a:srgbClr val="C7D3E6"/>
          </a:solidFill>
          <a:ln cap="flat" cmpd="sng" w="38100">
            <a:solidFill>
              <a:srgbClr val="92A8C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Classe 5</a:t>
            </a:r>
            <a:endParaRPr/>
          </a:p>
        </p:txBody>
      </p:sp>
      <p:sp>
        <p:nvSpPr>
          <p:cNvPr id="279" name="Google Shape;279;p17"/>
          <p:cNvSpPr/>
          <p:nvPr/>
        </p:nvSpPr>
        <p:spPr>
          <a:xfrm>
            <a:off x="5570950" y="2957550"/>
            <a:ext cx="942900" cy="600000"/>
          </a:xfrm>
          <a:prstGeom prst="rect">
            <a:avLst/>
          </a:prstGeom>
          <a:solidFill>
            <a:srgbClr val="C7D3E6"/>
          </a:solidFill>
          <a:ln cap="flat" cmpd="sng" w="38100">
            <a:solidFill>
              <a:srgbClr val="92A8C8"/>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100"/>
              <a:buFont typeface="Arial"/>
              <a:buNone/>
            </a:pPr>
            <a:r>
              <a:rPr lang="en"/>
              <a:t>Classe 6</a:t>
            </a:r>
            <a:endParaRPr/>
          </a:p>
        </p:txBody>
      </p:sp>
      <p:pic>
        <p:nvPicPr>
          <p:cNvPr id="280" name="Google Shape;280;p17"/>
          <p:cNvPicPr preferRelativeResize="0"/>
          <p:nvPr/>
        </p:nvPicPr>
        <p:blipFill>
          <a:blip r:embed="rId3">
            <a:alphaModFix/>
          </a:blip>
          <a:stretch>
            <a:fillRect/>
          </a:stretch>
        </p:blipFill>
        <p:spPr>
          <a:xfrm>
            <a:off x="7458075" y="1891900"/>
            <a:ext cx="1071525" cy="1071525"/>
          </a:xfrm>
          <a:prstGeom prst="rect">
            <a:avLst/>
          </a:prstGeom>
          <a:noFill/>
          <a:ln>
            <a:noFill/>
          </a:ln>
        </p:spPr>
      </p:pic>
      <p:sp>
        <p:nvSpPr>
          <p:cNvPr id="281" name="Google Shape;281;p17"/>
          <p:cNvSpPr txBox="1"/>
          <p:nvPr/>
        </p:nvSpPr>
        <p:spPr>
          <a:xfrm>
            <a:off x="1592950" y="2211750"/>
            <a:ext cx="5145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a:t>
            </a:r>
            <a:endParaRPr sz="1800">
              <a:latin typeface="Roboto Condensed Light"/>
              <a:ea typeface="Roboto Condensed Light"/>
              <a:cs typeface="Roboto Condensed Light"/>
              <a:sym typeface="Roboto Condensed Light"/>
            </a:endParaRPr>
          </a:p>
        </p:txBody>
      </p:sp>
      <p:sp>
        <p:nvSpPr>
          <p:cNvPr id="282" name="Google Shape;282;p17"/>
          <p:cNvSpPr txBox="1"/>
          <p:nvPr/>
        </p:nvSpPr>
        <p:spPr>
          <a:xfrm>
            <a:off x="3676550" y="2211750"/>
            <a:ext cx="5145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a:t>
            </a:r>
            <a:endParaRPr sz="1800">
              <a:latin typeface="Roboto Condensed Light"/>
              <a:ea typeface="Roboto Condensed Light"/>
              <a:cs typeface="Roboto Condensed Light"/>
              <a:sym typeface="Roboto Condensed Light"/>
            </a:endParaRPr>
          </a:p>
        </p:txBody>
      </p:sp>
      <p:sp>
        <p:nvSpPr>
          <p:cNvPr id="283" name="Google Shape;283;p17"/>
          <p:cNvSpPr txBox="1"/>
          <p:nvPr/>
        </p:nvSpPr>
        <p:spPr>
          <a:xfrm>
            <a:off x="5785150" y="2211750"/>
            <a:ext cx="5145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a:t>
            </a:r>
            <a:endParaRPr sz="1800">
              <a:latin typeface="Roboto Condensed Light"/>
              <a:ea typeface="Roboto Condensed Light"/>
              <a:cs typeface="Roboto Condensed Light"/>
              <a:sym typeface="Roboto Condensed Light"/>
            </a:endParaRPr>
          </a:p>
        </p:txBody>
      </p:sp>
      <p:cxnSp>
        <p:nvCxnSpPr>
          <p:cNvPr id="284" name="Google Shape;284;p17"/>
          <p:cNvCxnSpPr/>
          <p:nvPr/>
        </p:nvCxnSpPr>
        <p:spPr>
          <a:xfrm flipH="1">
            <a:off x="2946725" y="912025"/>
            <a:ext cx="10800" cy="3407700"/>
          </a:xfrm>
          <a:prstGeom prst="straightConnector1">
            <a:avLst/>
          </a:prstGeom>
          <a:noFill/>
          <a:ln cap="flat" cmpd="sng" w="28575">
            <a:solidFill>
              <a:schemeClr val="dk2"/>
            </a:solidFill>
            <a:prstDash val="solid"/>
            <a:round/>
            <a:headEnd len="med" w="med" type="none"/>
            <a:tailEnd len="med" w="med" type="none"/>
          </a:ln>
        </p:spPr>
      </p:cxnSp>
      <p:cxnSp>
        <p:nvCxnSpPr>
          <p:cNvPr id="285" name="Google Shape;285;p17"/>
          <p:cNvCxnSpPr/>
          <p:nvPr/>
        </p:nvCxnSpPr>
        <p:spPr>
          <a:xfrm flipH="1">
            <a:off x="5057850" y="884100"/>
            <a:ext cx="15900" cy="3499800"/>
          </a:xfrm>
          <a:prstGeom prst="straightConnector1">
            <a:avLst/>
          </a:prstGeom>
          <a:noFill/>
          <a:ln cap="flat" cmpd="sng" w="28575">
            <a:solidFill>
              <a:schemeClr val="dk2"/>
            </a:solidFill>
            <a:prstDash val="solid"/>
            <a:round/>
            <a:headEnd len="med" w="med" type="none"/>
            <a:tailEnd len="med" w="med" type="none"/>
          </a:ln>
        </p:spPr>
      </p:cxnSp>
      <p:cxnSp>
        <p:nvCxnSpPr>
          <p:cNvPr id="286" name="Google Shape;286;p17"/>
          <p:cNvCxnSpPr/>
          <p:nvPr/>
        </p:nvCxnSpPr>
        <p:spPr>
          <a:xfrm flipH="1">
            <a:off x="7179475" y="912025"/>
            <a:ext cx="10500" cy="3514800"/>
          </a:xfrm>
          <a:prstGeom prst="straightConnector1">
            <a:avLst/>
          </a:prstGeom>
          <a:noFill/>
          <a:ln cap="flat" cmpd="sng" w="28575">
            <a:solidFill>
              <a:schemeClr val="dk2"/>
            </a:solidFill>
            <a:prstDash val="solid"/>
            <a:round/>
            <a:headEnd len="med" w="med" type="none"/>
            <a:tailEnd len="med" w="med" type="none"/>
          </a:ln>
        </p:spPr>
      </p:cxnSp>
      <p:cxnSp>
        <p:nvCxnSpPr>
          <p:cNvPr id="287" name="Google Shape;287;p17"/>
          <p:cNvCxnSpPr>
            <a:stCxn id="274" idx="3"/>
            <a:endCxn id="277" idx="1"/>
          </p:cNvCxnSpPr>
          <p:nvPr/>
        </p:nvCxnSpPr>
        <p:spPr>
          <a:xfrm>
            <a:off x="2321650" y="1683475"/>
            <a:ext cx="1140600" cy="1574100"/>
          </a:xfrm>
          <a:prstGeom prst="straightConnector1">
            <a:avLst/>
          </a:prstGeom>
          <a:noFill/>
          <a:ln cap="flat" cmpd="sng" w="9525">
            <a:solidFill>
              <a:schemeClr val="dk2"/>
            </a:solidFill>
            <a:prstDash val="solid"/>
            <a:round/>
            <a:headEnd len="med" w="med" type="none"/>
            <a:tailEnd len="med" w="med" type="triangle"/>
          </a:ln>
        </p:spPr>
      </p:cxnSp>
      <p:cxnSp>
        <p:nvCxnSpPr>
          <p:cNvPr id="288" name="Google Shape;288;p17"/>
          <p:cNvCxnSpPr>
            <a:stCxn id="275" idx="3"/>
            <a:endCxn id="276" idx="1"/>
          </p:cNvCxnSpPr>
          <p:nvPr/>
        </p:nvCxnSpPr>
        <p:spPr>
          <a:xfrm flipH="1" rot="10800000">
            <a:off x="2321650" y="1683450"/>
            <a:ext cx="1140600" cy="1574100"/>
          </a:xfrm>
          <a:prstGeom prst="straightConnector1">
            <a:avLst/>
          </a:prstGeom>
          <a:noFill/>
          <a:ln cap="flat" cmpd="sng" w="9525">
            <a:solidFill>
              <a:schemeClr val="dk2"/>
            </a:solidFill>
            <a:prstDash val="solid"/>
            <a:round/>
            <a:headEnd len="med" w="med" type="none"/>
            <a:tailEnd len="med" w="med" type="triangle"/>
          </a:ln>
        </p:spPr>
      </p:cxnSp>
      <p:cxnSp>
        <p:nvCxnSpPr>
          <p:cNvPr id="289" name="Google Shape;289;p17"/>
          <p:cNvCxnSpPr>
            <a:stCxn id="275" idx="3"/>
            <a:endCxn id="277" idx="1"/>
          </p:cNvCxnSpPr>
          <p:nvPr/>
        </p:nvCxnSpPr>
        <p:spPr>
          <a:xfrm>
            <a:off x="2321650" y="3257550"/>
            <a:ext cx="1140600" cy="0"/>
          </a:xfrm>
          <a:prstGeom prst="straightConnector1">
            <a:avLst/>
          </a:prstGeom>
          <a:noFill/>
          <a:ln cap="flat" cmpd="sng" w="9525">
            <a:solidFill>
              <a:schemeClr val="dk2"/>
            </a:solidFill>
            <a:prstDash val="solid"/>
            <a:round/>
            <a:headEnd len="med" w="med" type="none"/>
            <a:tailEnd len="med" w="med" type="triangle"/>
          </a:ln>
        </p:spPr>
      </p:cxnSp>
      <p:cxnSp>
        <p:nvCxnSpPr>
          <p:cNvPr id="290" name="Google Shape;290;p17"/>
          <p:cNvCxnSpPr>
            <a:stCxn id="276" idx="3"/>
            <a:endCxn id="278" idx="1"/>
          </p:cNvCxnSpPr>
          <p:nvPr/>
        </p:nvCxnSpPr>
        <p:spPr>
          <a:xfrm>
            <a:off x="4405250" y="1683475"/>
            <a:ext cx="1165800" cy="0"/>
          </a:xfrm>
          <a:prstGeom prst="straightConnector1">
            <a:avLst/>
          </a:prstGeom>
          <a:noFill/>
          <a:ln cap="flat" cmpd="sng" w="9525">
            <a:solidFill>
              <a:schemeClr val="dk2"/>
            </a:solidFill>
            <a:prstDash val="solid"/>
            <a:round/>
            <a:headEnd len="med" w="med" type="none"/>
            <a:tailEnd len="med" w="med" type="triangle"/>
          </a:ln>
        </p:spPr>
      </p:cxnSp>
      <p:cxnSp>
        <p:nvCxnSpPr>
          <p:cNvPr id="291" name="Google Shape;291;p17"/>
          <p:cNvCxnSpPr>
            <a:stCxn id="277" idx="3"/>
            <a:endCxn id="278" idx="1"/>
          </p:cNvCxnSpPr>
          <p:nvPr/>
        </p:nvCxnSpPr>
        <p:spPr>
          <a:xfrm flipH="1" rot="10800000">
            <a:off x="4405250" y="1683450"/>
            <a:ext cx="1165800" cy="1574100"/>
          </a:xfrm>
          <a:prstGeom prst="straightConnector1">
            <a:avLst/>
          </a:prstGeom>
          <a:noFill/>
          <a:ln cap="flat" cmpd="sng" w="9525">
            <a:solidFill>
              <a:schemeClr val="dk2"/>
            </a:solidFill>
            <a:prstDash val="solid"/>
            <a:round/>
            <a:headEnd len="med" w="med" type="none"/>
            <a:tailEnd len="med" w="med" type="triangle"/>
          </a:ln>
        </p:spPr>
      </p:cxnSp>
      <p:cxnSp>
        <p:nvCxnSpPr>
          <p:cNvPr id="292" name="Google Shape;292;p17"/>
          <p:cNvCxnSpPr>
            <a:endCxn id="279" idx="1"/>
          </p:cNvCxnSpPr>
          <p:nvPr/>
        </p:nvCxnSpPr>
        <p:spPr>
          <a:xfrm>
            <a:off x="4405150" y="3257550"/>
            <a:ext cx="1165800" cy="0"/>
          </a:xfrm>
          <a:prstGeom prst="straightConnector1">
            <a:avLst/>
          </a:prstGeom>
          <a:noFill/>
          <a:ln cap="flat" cmpd="sng" w="9525">
            <a:solidFill>
              <a:schemeClr val="dk2"/>
            </a:solidFill>
            <a:prstDash val="solid"/>
            <a:round/>
            <a:headEnd len="med" w="med" type="none"/>
            <a:tailEnd len="med" w="med" type="triangle"/>
          </a:ln>
        </p:spPr>
      </p:cxnSp>
      <p:cxnSp>
        <p:nvCxnSpPr>
          <p:cNvPr id="293" name="Google Shape;293;p17"/>
          <p:cNvCxnSpPr>
            <a:stCxn id="278" idx="3"/>
            <a:endCxn id="280" idx="1"/>
          </p:cNvCxnSpPr>
          <p:nvPr/>
        </p:nvCxnSpPr>
        <p:spPr>
          <a:xfrm>
            <a:off x="6513850" y="1683475"/>
            <a:ext cx="944100" cy="744300"/>
          </a:xfrm>
          <a:prstGeom prst="straightConnector1">
            <a:avLst/>
          </a:prstGeom>
          <a:noFill/>
          <a:ln cap="flat" cmpd="sng" w="9525">
            <a:solidFill>
              <a:schemeClr val="dk2"/>
            </a:solidFill>
            <a:prstDash val="solid"/>
            <a:round/>
            <a:headEnd len="med" w="med" type="none"/>
            <a:tailEnd len="med" w="med" type="triangle"/>
          </a:ln>
        </p:spPr>
      </p:cxnSp>
      <p:cxnSp>
        <p:nvCxnSpPr>
          <p:cNvPr id="294" name="Google Shape;294;p17"/>
          <p:cNvCxnSpPr>
            <a:endCxn id="280" idx="1"/>
          </p:cNvCxnSpPr>
          <p:nvPr/>
        </p:nvCxnSpPr>
        <p:spPr>
          <a:xfrm flipH="1" rot="10800000">
            <a:off x="6513975" y="2427663"/>
            <a:ext cx="944100" cy="829800"/>
          </a:xfrm>
          <a:prstGeom prst="straightConnector1">
            <a:avLst/>
          </a:prstGeom>
          <a:noFill/>
          <a:ln cap="flat" cmpd="sng" w="9525">
            <a:solidFill>
              <a:schemeClr val="dk2"/>
            </a:solidFill>
            <a:prstDash val="solid"/>
            <a:round/>
            <a:headEnd len="med" w="med" type="none"/>
            <a:tailEnd len="med" w="med" type="triangle"/>
          </a:ln>
        </p:spPr>
      </p:cxnSp>
      <p:sp>
        <p:nvSpPr>
          <p:cNvPr id="295" name="Google Shape;295;p17"/>
          <p:cNvSpPr/>
          <p:nvPr/>
        </p:nvSpPr>
        <p:spPr>
          <a:xfrm>
            <a:off x="225025" y="1383475"/>
            <a:ext cx="944100" cy="235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7"/>
          <p:cNvSpPr/>
          <p:nvPr/>
        </p:nvSpPr>
        <p:spPr>
          <a:xfrm rot="10800000">
            <a:off x="225025" y="1747675"/>
            <a:ext cx="944100" cy="235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17"/>
          <p:cNvSpPr/>
          <p:nvPr/>
        </p:nvSpPr>
        <p:spPr>
          <a:xfrm>
            <a:off x="225025" y="2957550"/>
            <a:ext cx="944100" cy="235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17"/>
          <p:cNvSpPr/>
          <p:nvPr/>
        </p:nvSpPr>
        <p:spPr>
          <a:xfrm rot="10800000">
            <a:off x="225025" y="3321750"/>
            <a:ext cx="944100" cy="2358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7"/>
          <p:cNvSpPr txBox="1"/>
          <p:nvPr/>
        </p:nvSpPr>
        <p:spPr>
          <a:xfrm>
            <a:off x="910925" y="663475"/>
            <a:ext cx="2046600" cy="72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latin typeface="Roboto Condensed Light"/>
                <a:ea typeface="Roboto Condensed Light"/>
                <a:cs typeface="Roboto Condensed Light"/>
                <a:sym typeface="Roboto Condensed Light"/>
              </a:rPr>
              <a:t>Couche présentation</a:t>
            </a:r>
            <a:endParaRPr sz="1800">
              <a:latin typeface="Roboto Condensed Light"/>
              <a:ea typeface="Roboto Condensed Light"/>
              <a:cs typeface="Roboto Condensed Light"/>
              <a:sym typeface="Roboto Condensed Light"/>
            </a:endParaRPr>
          </a:p>
        </p:txBody>
      </p:sp>
      <p:sp>
        <p:nvSpPr>
          <p:cNvPr id="300" name="Google Shape;300;p17"/>
          <p:cNvSpPr txBox="1"/>
          <p:nvPr/>
        </p:nvSpPr>
        <p:spPr>
          <a:xfrm>
            <a:off x="3018375" y="672675"/>
            <a:ext cx="20466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Couche  de logique </a:t>
            </a:r>
            <a:endParaRPr sz="1800">
              <a:latin typeface="Roboto Condensed Light"/>
              <a:ea typeface="Roboto Condensed Light"/>
              <a:cs typeface="Roboto Condensed Light"/>
              <a:sym typeface="Roboto Condensed Light"/>
            </a:endParaRPr>
          </a:p>
        </p:txBody>
      </p:sp>
      <p:sp>
        <p:nvSpPr>
          <p:cNvPr id="301" name="Google Shape;301;p17"/>
          <p:cNvSpPr txBox="1"/>
          <p:nvPr/>
        </p:nvSpPr>
        <p:spPr>
          <a:xfrm>
            <a:off x="5130013" y="596475"/>
            <a:ext cx="20466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Couche de persistance</a:t>
            </a:r>
            <a:endParaRPr sz="1800">
              <a:latin typeface="Roboto Condensed Light"/>
              <a:ea typeface="Roboto Condensed Light"/>
              <a:cs typeface="Roboto Condensed Light"/>
              <a:sym typeface="Roboto Condensed Light"/>
            </a:endParaRPr>
          </a:p>
        </p:txBody>
      </p:sp>
      <p:sp>
        <p:nvSpPr>
          <p:cNvPr id="302" name="Google Shape;302;p17"/>
          <p:cNvSpPr txBox="1"/>
          <p:nvPr/>
        </p:nvSpPr>
        <p:spPr>
          <a:xfrm>
            <a:off x="7058788" y="520275"/>
            <a:ext cx="2046600" cy="720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a:latin typeface="Roboto Condensed Light"/>
                <a:ea typeface="Roboto Condensed Light"/>
                <a:cs typeface="Roboto Condensed Light"/>
                <a:sym typeface="Roboto Condensed Light"/>
              </a:rPr>
              <a:t>Système de stockage des données</a:t>
            </a:r>
            <a:endParaRPr sz="1800">
              <a:latin typeface="Roboto Condensed Light"/>
              <a:ea typeface="Roboto Condensed Light"/>
              <a:cs typeface="Roboto Condensed Light"/>
              <a:sym typeface="Roboto Condensed Light"/>
            </a:endParaRPr>
          </a:p>
        </p:txBody>
      </p:sp>
      <p:sp>
        <p:nvSpPr>
          <p:cNvPr id="303" name="Google Shape;303;p17"/>
          <p:cNvSpPr/>
          <p:nvPr/>
        </p:nvSpPr>
        <p:spPr>
          <a:xfrm>
            <a:off x="2657375" y="2312700"/>
            <a:ext cx="589500" cy="315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DTO</a:t>
            </a:r>
            <a:endParaRPr/>
          </a:p>
        </p:txBody>
      </p:sp>
      <p:sp>
        <p:nvSpPr>
          <p:cNvPr id="304" name="Google Shape;304;p17"/>
          <p:cNvSpPr/>
          <p:nvPr/>
        </p:nvSpPr>
        <p:spPr>
          <a:xfrm>
            <a:off x="4807050" y="2312713"/>
            <a:ext cx="514500" cy="3156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DO</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18"/>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Modèle n-tiers</a:t>
            </a:r>
            <a:endParaRPr/>
          </a:p>
        </p:txBody>
      </p:sp>
      <p:sp>
        <p:nvSpPr>
          <p:cNvPr id="310" name="Google Shape;310;p18"/>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311" name="Google Shape;311;p18"/>
          <p:cNvGrpSpPr/>
          <p:nvPr/>
        </p:nvGrpSpPr>
        <p:grpSpPr>
          <a:xfrm>
            <a:off x="293683" y="574116"/>
            <a:ext cx="309041" cy="403123"/>
            <a:chOff x="590250" y="244200"/>
            <a:chExt cx="407975" cy="532175"/>
          </a:xfrm>
        </p:grpSpPr>
        <p:sp>
          <p:nvSpPr>
            <p:cNvPr id="312" name="Google Shape;312;p18"/>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8"/>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8"/>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8"/>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8"/>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8"/>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8"/>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8"/>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8"/>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8"/>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8"/>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8"/>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8"/>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8"/>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6" name="Google Shape;326;p18"/>
          <p:cNvSpPr txBox="1"/>
          <p:nvPr>
            <p:ph idx="1" type="body"/>
          </p:nvPr>
        </p:nvSpPr>
        <p:spPr>
          <a:xfrm>
            <a:off x="471500" y="14396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Couche présentation </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Cette couche est responsable de l’interaction de l’application avec l’utilisateur ou le client. Elle peut prendre de nombreuses formes: </a:t>
            </a:r>
            <a:endParaRPr/>
          </a:p>
          <a:p>
            <a:pPr indent="0" lvl="0" marL="0" marR="0" rtl="0" algn="l">
              <a:lnSpc>
                <a:spcPct val="100000"/>
              </a:lnSpc>
              <a:spcBef>
                <a:spcPts val="1000"/>
              </a:spcBef>
              <a:spcAft>
                <a:spcPts val="0"/>
              </a:spcAft>
              <a:buNone/>
            </a:pPr>
            <a:r>
              <a:t/>
            </a:r>
            <a:endParaRPr/>
          </a:p>
          <a:p>
            <a:pPr indent="-355600" lvl="0" marL="457200" marR="0" rtl="0" algn="l">
              <a:lnSpc>
                <a:spcPct val="100000"/>
              </a:lnSpc>
              <a:spcBef>
                <a:spcPts val="1000"/>
              </a:spcBef>
              <a:spcAft>
                <a:spcPts val="0"/>
              </a:spcAft>
              <a:buSzPts val="2000"/>
              <a:buChar char="▰"/>
            </a:pPr>
            <a:r>
              <a:rPr lang="en"/>
              <a:t>Une page Web</a:t>
            </a:r>
            <a:endParaRPr/>
          </a:p>
          <a:p>
            <a:pPr indent="-355600" lvl="0" marL="457200" marR="0" rtl="0" algn="l">
              <a:lnSpc>
                <a:spcPct val="100000"/>
              </a:lnSpc>
              <a:spcBef>
                <a:spcPts val="0"/>
              </a:spcBef>
              <a:spcAft>
                <a:spcPts val="0"/>
              </a:spcAft>
              <a:buSzPts val="2000"/>
              <a:buChar char="▰"/>
            </a:pPr>
            <a:r>
              <a:rPr lang="en"/>
              <a:t>Une API Rest</a:t>
            </a:r>
            <a:endParaRPr/>
          </a:p>
          <a:p>
            <a:pPr indent="-355600" lvl="0" marL="457200" marR="0" rtl="0" algn="l">
              <a:lnSpc>
                <a:spcPct val="100000"/>
              </a:lnSpc>
              <a:spcBef>
                <a:spcPts val="0"/>
              </a:spcBef>
              <a:spcAft>
                <a:spcPts val="0"/>
              </a:spcAft>
              <a:buSzPts val="2000"/>
              <a:buChar char="▰"/>
            </a:pPr>
            <a:r>
              <a:rPr lang="en"/>
              <a:t>Une application android</a:t>
            </a:r>
            <a:endParaRPr/>
          </a:p>
          <a:p>
            <a:pPr indent="-355600" lvl="0" marL="457200" marR="0" rtl="0" algn="l">
              <a:lnSpc>
                <a:spcPct val="100000"/>
              </a:lnSpc>
              <a:spcBef>
                <a:spcPts val="0"/>
              </a:spcBef>
              <a:spcAft>
                <a:spcPts val="0"/>
              </a:spcAft>
              <a:buSzPts val="2000"/>
              <a:buChar char="▰"/>
            </a:pPr>
            <a:r>
              <a:rPr lang="en"/>
              <a:t>...</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19"/>
          <p:cNvSpPr txBox="1"/>
          <p:nvPr>
            <p:ph type="title"/>
          </p:nvPr>
        </p:nvSpPr>
        <p:spPr>
          <a:xfrm>
            <a:off x="814275" y="392575"/>
            <a:ext cx="5258400" cy="7662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Modèle n-tiers</a:t>
            </a:r>
            <a:endParaRPr/>
          </a:p>
        </p:txBody>
      </p:sp>
      <p:sp>
        <p:nvSpPr>
          <p:cNvPr id="332" name="Google Shape;332;p19"/>
          <p:cNvSpPr txBox="1"/>
          <p:nvPr>
            <p:ph idx="12" type="sldNum"/>
          </p:nvPr>
        </p:nvSpPr>
        <p:spPr>
          <a:xfrm>
            <a:off x="7618000" y="4636500"/>
            <a:ext cx="1487400" cy="315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Clr>
                <a:srgbClr val="000000"/>
              </a:buClr>
              <a:buSzPts val="1100"/>
              <a:buFont typeface="Arial"/>
              <a:buNone/>
            </a:pPr>
            <a:fld id="{00000000-1234-1234-1234-123412341234}" type="slidenum">
              <a:rPr lang="en"/>
              <a:t>‹#›</a:t>
            </a:fld>
            <a:endParaRPr/>
          </a:p>
        </p:txBody>
      </p:sp>
      <p:grpSp>
        <p:nvGrpSpPr>
          <p:cNvPr id="333" name="Google Shape;333;p19"/>
          <p:cNvGrpSpPr/>
          <p:nvPr/>
        </p:nvGrpSpPr>
        <p:grpSpPr>
          <a:xfrm>
            <a:off x="293683" y="574116"/>
            <a:ext cx="309041" cy="403123"/>
            <a:chOff x="590250" y="244200"/>
            <a:chExt cx="407975" cy="532175"/>
          </a:xfrm>
        </p:grpSpPr>
        <p:sp>
          <p:nvSpPr>
            <p:cNvPr id="334" name="Google Shape;334;p19"/>
            <p:cNvSpPr/>
            <p:nvPr/>
          </p:nvSpPr>
          <p:spPr>
            <a:xfrm>
              <a:off x="623125" y="313625"/>
              <a:ext cx="375100" cy="462750"/>
            </a:xfrm>
            <a:custGeom>
              <a:rect b="b" l="l" r="r" t="t"/>
              <a:pathLst>
                <a:path extrusionOk="0" fill="none" h="18510" w="15004">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9"/>
            <p:cNvSpPr/>
            <p:nvPr/>
          </p:nvSpPr>
          <p:spPr>
            <a:xfrm>
              <a:off x="590250" y="269775"/>
              <a:ext cx="377525" cy="462775"/>
            </a:xfrm>
            <a:custGeom>
              <a:rect b="b" l="l" r="r" t="t"/>
              <a:pathLst>
                <a:path extrusionOk="0" fill="none" h="18511" w="15101">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9"/>
            <p:cNvSpPr/>
            <p:nvPr/>
          </p:nvSpPr>
          <p:spPr>
            <a:xfrm>
              <a:off x="796650" y="274025"/>
              <a:ext cx="45100" cy="45100"/>
            </a:xfrm>
            <a:custGeom>
              <a:rect b="b" l="l" r="r" t="t"/>
              <a:pathLst>
                <a:path extrusionOk="0" fill="none" h="1804" w="1804">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9"/>
            <p:cNvSpPr/>
            <p:nvPr/>
          </p:nvSpPr>
          <p:spPr>
            <a:xfrm>
              <a:off x="713850" y="274025"/>
              <a:ext cx="45075" cy="45100"/>
            </a:xfrm>
            <a:custGeom>
              <a:rect b="b" l="l" r="r" t="t"/>
              <a:pathLst>
                <a:path extrusionOk="0" fill="none" h="1804" w="1803">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9"/>
            <p:cNvSpPr/>
            <p:nvPr/>
          </p:nvSpPr>
          <p:spPr>
            <a:xfrm>
              <a:off x="631050" y="274025"/>
              <a:ext cx="45075" cy="45100"/>
            </a:xfrm>
            <a:custGeom>
              <a:rect b="b" l="l" r="r" t="t"/>
              <a:pathLst>
                <a:path extrusionOk="0" fill="none" h="1804" w="1803">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9"/>
            <p:cNvSpPr/>
            <p:nvPr/>
          </p:nvSpPr>
          <p:spPr>
            <a:xfrm>
              <a:off x="649925" y="590050"/>
              <a:ext cx="133975" cy="25"/>
            </a:xfrm>
            <a:custGeom>
              <a:rect b="b" l="l" r="r" t="t"/>
              <a:pathLst>
                <a:path extrusionOk="0" fill="none" h="1" w="5359">
                  <a:moveTo>
                    <a:pt x="5358" y="0"/>
                  </a:moveTo>
                  <a:lnTo>
                    <a:pt x="0" y="0"/>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9"/>
            <p:cNvSpPr/>
            <p:nvPr/>
          </p:nvSpPr>
          <p:spPr>
            <a:xfrm>
              <a:off x="649925" y="5346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9"/>
            <p:cNvSpPr/>
            <p:nvPr/>
          </p:nvSpPr>
          <p:spPr>
            <a:xfrm>
              <a:off x="649925" y="4798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9"/>
            <p:cNvSpPr/>
            <p:nvPr/>
          </p:nvSpPr>
          <p:spPr>
            <a:xfrm>
              <a:off x="649925" y="424425"/>
              <a:ext cx="255750" cy="25"/>
            </a:xfrm>
            <a:custGeom>
              <a:rect b="b" l="l" r="r" t="t"/>
              <a:pathLst>
                <a:path extrusionOk="0" fill="none" h="1" w="10230">
                  <a:moveTo>
                    <a:pt x="10229" y="1"/>
                  </a:moveTo>
                  <a:lnTo>
                    <a:pt x="0" y="1"/>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9"/>
            <p:cNvSpPr/>
            <p:nvPr/>
          </p:nvSpPr>
          <p:spPr>
            <a:xfrm>
              <a:off x="879475" y="274025"/>
              <a:ext cx="45075" cy="45100"/>
            </a:xfrm>
            <a:custGeom>
              <a:rect b="b" l="l" r="r" t="t"/>
              <a:pathLst>
                <a:path extrusionOk="0" fill="none" h="1804" w="1803">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9"/>
            <p:cNvSpPr/>
            <p:nvPr/>
          </p:nvSpPr>
          <p:spPr>
            <a:xfrm>
              <a:off x="654800"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19"/>
            <p:cNvSpPr/>
            <p:nvPr/>
          </p:nvSpPr>
          <p:spPr>
            <a:xfrm>
              <a:off x="7376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19"/>
            <p:cNvSpPr/>
            <p:nvPr/>
          </p:nvSpPr>
          <p:spPr>
            <a:xfrm>
              <a:off x="820400" y="244200"/>
              <a:ext cx="25" cy="51175"/>
            </a:xfrm>
            <a:custGeom>
              <a:rect b="b" l="l" r="r" t="t"/>
              <a:pathLst>
                <a:path extrusionOk="0" fill="none" h="2047" w="1">
                  <a:moveTo>
                    <a:pt x="1" y="1"/>
                  </a:moveTo>
                  <a:lnTo>
                    <a:pt x="1"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19"/>
            <p:cNvSpPr/>
            <p:nvPr/>
          </p:nvSpPr>
          <p:spPr>
            <a:xfrm>
              <a:off x="903225" y="244200"/>
              <a:ext cx="25" cy="51175"/>
            </a:xfrm>
            <a:custGeom>
              <a:rect b="b" l="l" r="r" t="t"/>
              <a:pathLst>
                <a:path extrusionOk="0" fill="none" h="2047" w="1">
                  <a:moveTo>
                    <a:pt x="0" y="1"/>
                  </a:moveTo>
                  <a:lnTo>
                    <a:pt x="0" y="2046"/>
                  </a:lnTo>
                </a:path>
              </a:pathLst>
            </a:custGeom>
            <a:noFill/>
            <a:ln cap="rnd" cmpd="sng" w="12175">
              <a:solidFill>
                <a:srgbClr val="FF98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8" name="Google Shape;348;p19"/>
          <p:cNvSpPr txBox="1"/>
          <p:nvPr>
            <p:ph idx="1" type="body"/>
          </p:nvPr>
        </p:nvSpPr>
        <p:spPr>
          <a:xfrm>
            <a:off x="471500" y="1439625"/>
            <a:ext cx="7938300" cy="2461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b="1" lang="en">
                <a:solidFill>
                  <a:srgbClr val="FF9900"/>
                </a:solidFill>
                <a:latin typeface="Roboto Condensed"/>
                <a:ea typeface="Roboto Condensed"/>
                <a:cs typeface="Roboto Condensed"/>
                <a:sym typeface="Roboto Condensed"/>
              </a:rPr>
              <a:t>Couche logique</a:t>
            </a:r>
            <a:endParaRPr b="1">
              <a:solidFill>
                <a:srgbClr val="FF9900"/>
              </a:solidFill>
              <a:latin typeface="Roboto Condensed"/>
              <a:ea typeface="Roboto Condensed"/>
              <a:cs typeface="Roboto Condensed"/>
              <a:sym typeface="Roboto Condensed"/>
            </a:endParaRPr>
          </a:p>
          <a:p>
            <a:pPr indent="0" lvl="0" marL="0" marR="0" rtl="0" algn="l">
              <a:lnSpc>
                <a:spcPct val="100000"/>
              </a:lnSpc>
              <a:spcBef>
                <a:spcPts val="1000"/>
              </a:spcBef>
              <a:spcAft>
                <a:spcPts val="0"/>
              </a:spcAft>
              <a:buNone/>
            </a:pPr>
            <a:r>
              <a:rPr lang="en"/>
              <a:t>Cette couche est porteuse de l’intelligence de l’application, de son domaine métier. On y trouvera toutes les règles métiers </a:t>
            </a:r>
            <a:endParaRPr/>
          </a:p>
          <a:p>
            <a:pPr indent="0" lvl="0" marL="0" marR="0" rtl="0" algn="l">
              <a:lnSpc>
                <a:spcPct val="100000"/>
              </a:lnSpc>
              <a:spcBef>
                <a:spcPts val="1000"/>
              </a:spcBef>
              <a:spcAft>
                <a:spcPts val="0"/>
              </a:spcAft>
              <a:buNone/>
            </a:pPr>
            <a:r>
              <a:rPr lang="en"/>
              <a:t>C’est elle qui fournira les données calculées à la couche de présentation sous la forme de “</a:t>
            </a:r>
            <a:r>
              <a:rPr b="1" lang="en">
                <a:latin typeface="Roboto Condensed"/>
                <a:ea typeface="Roboto Condensed"/>
                <a:cs typeface="Roboto Condensed"/>
                <a:sym typeface="Roboto Condensed"/>
              </a:rPr>
              <a:t>Services</a:t>
            </a:r>
            <a:r>
              <a:rPr lang="en"/>
              <a:t>” à appeler depuis les classes de la couche de présentation : </a:t>
            </a:r>
            <a:endParaRPr/>
          </a:p>
          <a:p>
            <a:pPr indent="-355600" lvl="0" marL="457200" marR="0" rtl="0" algn="l">
              <a:lnSpc>
                <a:spcPct val="100000"/>
              </a:lnSpc>
              <a:spcBef>
                <a:spcPts val="1000"/>
              </a:spcBef>
              <a:spcAft>
                <a:spcPts val="0"/>
              </a:spcAft>
              <a:buSzPts val="2000"/>
              <a:buChar char="▰"/>
            </a:pPr>
            <a:r>
              <a:rPr lang="en"/>
              <a:t>Un service de récupération des élèves d’une classe</a:t>
            </a:r>
            <a:endParaRPr/>
          </a:p>
          <a:p>
            <a:pPr indent="-355600" lvl="0" marL="457200" marR="0" rtl="0" algn="l">
              <a:lnSpc>
                <a:spcPct val="100000"/>
              </a:lnSpc>
              <a:spcBef>
                <a:spcPts val="0"/>
              </a:spcBef>
              <a:spcAft>
                <a:spcPts val="0"/>
              </a:spcAft>
              <a:buSzPts val="2000"/>
              <a:buChar char="▰"/>
            </a:pPr>
            <a:r>
              <a:rPr lang="en"/>
              <a:t>Un service de calcul d’une fiche de paie</a:t>
            </a:r>
            <a:endParaRPr/>
          </a:p>
          <a:p>
            <a:pPr indent="-355600" lvl="0" marL="457200" marR="0" rtl="0" algn="l">
              <a:lnSpc>
                <a:spcPct val="100000"/>
              </a:lnSpc>
              <a:spcBef>
                <a:spcPts val="0"/>
              </a:spcBef>
              <a:spcAft>
                <a:spcPts val="0"/>
              </a:spcAft>
              <a:buSzPts val="2000"/>
              <a:buChar char="▰"/>
            </a:pPr>
            <a:r>
              <a:rPr lang="en"/>
              <a:t>...</a:t>
            </a:r>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0"/>
              </a:spcAft>
              <a:buNone/>
            </a:pPr>
            <a:r>
              <a:t/>
            </a:r>
            <a:endParaRPr b="1">
              <a:solidFill>
                <a:srgbClr val="FF9900"/>
              </a:solidFill>
              <a:latin typeface="Roboto Condensed"/>
              <a:ea typeface="Roboto Condensed"/>
              <a:cs typeface="Roboto Condensed"/>
              <a:sym typeface="Roboto Condensed"/>
            </a:endParaRPr>
          </a:p>
          <a:p>
            <a:pPr indent="0" lvl="0" marL="0" rtl="0" algn="l">
              <a:spcBef>
                <a:spcPts val="1000"/>
              </a:spcBef>
              <a:spcAft>
                <a:spcPts val="10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aler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